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47"/>
  </p:notesMasterIdLst>
  <p:sldIdLst>
    <p:sldId id="256" r:id="rId2"/>
    <p:sldId id="257" r:id="rId3"/>
    <p:sldId id="329" r:id="rId4"/>
    <p:sldId id="334" r:id="rId5"/>
    <p:sldId id="337" r:id="rId6"/>
    <p:sldId id="338" r:id="rId7"/>
    <p:sldId id="339" r:id="rId8"/>
    <p:sldId id="342" r:id="rId9"/>
    <p:sldId id="346" r:id="rId10"/>
    <p:sldId id="343" r:id="rId11"/>
    <p:sldId id="344" r:id="rId12"/>
    <p:sldId id="347" r:id="rId13"/>
    <p:sldId id="348" r:id="rId14"/>
    <p:sldId id="330" r:id="rId15"/>
    <p:sldId id="349" r:id="rId16"/>
    <p:sldId id="350" r:id="rId17"/>
    <p:sldId id="360" r:id="rId18"/>
    <p:sldId id="361" r:id="rId19"/>
    <p:sldId id="362" r:id="rId20"/>
    <p:sldId id="351" r:id="rId21"/>
    <p:sldId id="355" r:id="rId22"/>
    <p:sldId id="356" r:id="rId23"/>
    <p:sldId id="357" r:id="rId24"/>
    <p:sldId id="358" r:id="rId25"/>
    <p:sldId id="327" r:id="rId26"/>
    <p:sldId id="364" r:id="rId27"/>
    <p:sldId id="363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2" r:id="rId45"/>
    <p:sldId id="383" r:id="rId46"/>
  </p:sldIdLst>
  <p:sldSz cx="9144000" cy="6858000" type="screen4x3"/>
  <p:notesSz cx="6858000" cy="9144000"/>
  <p:embeddedFontLst>
    <p:embeddedFont>
      <p:font typeface="함초롬돋움" panose="020B0604000101010101" pitchFamily="50" charset="-127"/>
      <p:regular r:id="rId48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STIXGeneral-Italic" charset="2"/>
      <p:italic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156" autoAdjust="0"/>
  </p:normalViewPr>
  <p:slideViewPr>
    <p:cSldViewPr>
      <p:cViewPr varScale="1">
        <p:scale>
          <a:sx n="71" d="100"/>
          <a:sy n="71" d="100"/>
        </p:scale>
        <p:origin x="480" y="72"/>
      </p:cViewPr>
      <p:guideLst>
        <p:guide orient="horz" pos="2157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2020-07-06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0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학습을 수행하기 전에 값의 범위를 </a:t>
            </a:r>
            <a:r>
              <a:rPr lang="en-US" altLang="ko-KR" dirty="0" smtClean="0"/>
              <a:t>normalization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하는 것은 중요하다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25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그렇기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떄문에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가장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가까운게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무어인지를 보는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것이아니라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주변에 있는 몇 개의 것들을 같이 봐서 가장 많은 것을 골라내는 방식을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사용하게됨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이를 </a:t>
            </a:r>
            <a:r>
              <a:rPr lang="en-US" altLang="ko-KR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knn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이라함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는 개수를 의미하고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 때는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파랑색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en-US" altLang="ko-KR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k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 </a:t>
            </a:r>
            <a:r>
              <a:rPr lang="en-US" altLang="ko-KR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 때는 빨간 색</a:t>
            </a:r>
            <a:endParaRPr lang="en-US" altLang="ko-KR" sz="1200" b="1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altLang="ko-KR" sz="1200" b="1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일반적으로는 </a:t>
            </a:r>
            <a:r>
              <a:rPr lang="ko-KR" altLang="en-US" sz="1200" b="1" kern="1200" baseline="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총데이터의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1" kern="1200" baseline="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제곱근값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56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그렇기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떄문에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가장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가까운게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무어인지를 보는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것이아니라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주변에 있는 몇 개의 것들을 같이 봐서 가장 많은 것을 골라내는 방식을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사용하게됨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이를 </a:t>
            </a:r>
            <a:r>
              <a:rPr lang="en-US" altLang="ko-KR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knn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이라함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는 개수를 의미하고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 때는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파랑색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en-US" altLang="ko-KR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k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 </a:t>
            </a:r>
            <a:r>
              <a:rPr lang="en-US" altLang="ko-KR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 때는 빨간 색</a:t>
            </a:r>
            <a:endParaRPr lang="en-US" altLang="ko-KR" sz="1200" b="1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altLang="ko-KR" sz="1200" b="1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일반적으로는 </a:t>
            </a:r>
            <a:r>
              <a:rPr lang="ko-KR" altLang="en-US" sz="1200" b="1" kern="1200" baseline="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총데이터의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1" kern="1200" baseline="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제곱근값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858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그렇기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떄문에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가장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가까운게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무어인지를 보는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것이아니라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주변에 있는 몇 개의 것들을 같이 봐서 가장 많은 것을 골라내는 방식을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사용하게됨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이를 </a:t>
            </a:r>
            <a:r>
              <a:rPr lang="en-US" altLang="ko-KR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knn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이라함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는 개수를 의미하고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 때는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파랑색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en-US" altLang="ko-KR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k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 </a:t>
            </a:r>
            <a:r>
              <a:rPr lang="en-US" altLang="ko-KR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 때는 빨간 색</a:t>
            </a:r>
            <a:endParaRPr lang="en-US" altLang="ko-KR" sz="1200" b="1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altLang="ko-KR" sz="1200" b="1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일반적으로는 </a:t>
            </a:r>
            <a:r>
              <a:rPr lang="ko-KR" altLang="en-US" sz="1200" b="1" kern="1200" baseline="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총데이터의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1" kern="1200" baseline="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제곱근값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312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사실 사전 계산을 할 수 없기 때문에 학습 과정이 따로 없기 때문에 분류 속도가 느리다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endParaRPr lang="en-US" altLang="ko-KR" sz="1200" b="1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90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Softmax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'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개의 다른 이벤트에 대해 이벤트의 확률 분포를 계산합니다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일반적으로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함수는 가능한 모든 대상 클래스에 대해 각 대상 클래스의 확률을 계산합니다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softmax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함수가 다중 분류 모델에 사용되면 각 클래스의 확률을 반환하며 대상 클래스는 높은 확률을 갖습니다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어떻게 보면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노멀라이제이션과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비슷한듯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79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예를들어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어떤 훈련 데이터에 대해서 마지막 레이어 뉴런의 출력 값이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강아지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고양이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토끼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 = (0.9, 0.8, 0.7)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이렇게 나왔고 또 다른 훈련 데이터에 대해서는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강아지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고양이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토끼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 = (0.5, 0.2, 0.1)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와 같은 출력이 나왔다고 가정하면 둘 중 어떤 데이터가 강아지에 가까운 것일까요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?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전자의 경우 세개의 클래스에 대한 확률이 거의 비슷하므로 어떤 이미지인지 잘 구분하기 어렵습니다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하지만 후자의 경우는 강아지인 절대 확률은 낮지만 고양이나 토끼 보다는 강아지에 더 가까운 것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이렇게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여러개의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클래스를 구분할 경우 마지막 뉴런의 활성화 함수로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시그모이드를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사용하면 출력 값을 공정하게 평가하기 어렵습니다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그래서 뉴런의 출력 값을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정규화하는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소프트맥스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softmax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함수를 주로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4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정보량에 대해 설명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엔트로피에 대한 설명</a:t>
            </a:r>
            <a:endParaRPr lang="en-US" altLang="ko-KR" dirty="0"/>
          </a:p>
          <a:p>
            <a:r>
              <a:rPr lang="ko-KR" altLang="en-US" dirty="0" err="1"/>
              <a:t>고빅사막</a:t>
            </a:r>
            <a:r>
              <a:rPr lang="ko-KR" altLang="en-US" dirty="0"/>
              <a:t>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529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cross entropy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minimize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하는 것은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어차피 </a:t>
            </a:r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H(p)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는 고정된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상수값이기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때문에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결과적으로는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KL-divergence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minimize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하는 것과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Cross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entrophy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성능은 결국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Kl divergence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에 의해 결정되는데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와 비교되어 오류의 중요도에 따라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penalty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다르게 주기 때문에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단점을 보완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543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Binary vs categorical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95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지도학습은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Classification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Regression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으로 나누어집니다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먼저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Classification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은 주어진 데이터를 정해진 카테고리에 따라 분류하는 문제를 말합니다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최근에 많이 사용되는 이미지 분류도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Classification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문제 중에 하나입니다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이메일이 스팸메일인지 아닌지를 예측한다고 하면 이메일은 스팸메일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/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정상적인 메일로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라벨링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될 수 있을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비슷한 예시로 암을 예측한다고 가정했을 때 이 종양이 악성종양인지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/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아닌지로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구분할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이처럼 맞다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/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아니다로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구분되는 문제를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Binary Classification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이라고 부릅니다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분류 문제가 모두 맞다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/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아니다로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구분되지는 않습니다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공부시간에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따른 전공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Pass / Fail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을 예측한다고 하면 이는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Binary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Classifiaction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으로 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반면에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수능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공부시간에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따른 전공 학점을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/ B / C / D / F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으로 예측하는 경우도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이러한 분류를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Multi-label Classification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 이라고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3459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독버섯과 일반 버섯의 </a:t>
            </a:r>
            <a:r>
              <a:rPr lang="ko-KR" altLang="en-US" b="1" dirty="0" err="1">
                <a:effectLst/>
              </a:rPr>
              <a:t>데이터세트입니다</a:t>
            </a:r>
            <a:r>
              <a:rPr lang="en-US" altLang="ko-KR" b="1" dirty="0">
                <a:effectLst/>
              </a:rPr>
              <a:t>.</a:t>
            </a:r>
            <a:endParaRPr lang="ko-KR" altLang="en-US" dirty="0">
              <a:effectLst/>
            </a:endParaRPr>
          </a:p>
          <a:p>
            <a:r>
              <a:rPr lang="en" altLang="ko-KR" b="1" dirty="0">
                <a:effectLst/>
              </a:rPr>
              <a:t>class</a:t>
            </a:r>
            <a:r>
              <a:rPr lang="ko-KR" altLang="en-US" b="1" dirty="0">
                <a:effectLst/>
              </a:rPr>
              <a:t>라는 항목을 통하여 독버섯 여부가 결정되며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독 버섯이면 </a:t>
            </a:r>
            <a:r>
              <a:rPr lang="en" altLang="ko-KR" b="1" dirty="0">
                <a:effectLst/>
              </a:rPr>
              <a:t>p, </a:t>
            </a:r>
            <a:r>
              <a:rPr lang="ko-KR" altLang="en-US" b="1" dirty="0">
                <a:effectLst/>
              </a:rPr>
              <a:t>일반 버섯이면 </a:t>
            </a:r>
            <a:r>
              <a:rPr lang="en" altLang="ko-KR" b="1" dirty="0">
                <a:effectLst/>
              </a:rPr>
              <a:t>e</a:t>
            </a:r>
            <a:r>
              <a:rPr lang="ko-KR" altLang="en-US" b="1" dirty="0">
                <a:effectLst/>
              </a:rPr>
              <a:t>로 분류가 되어있는 </a:t>
            </a:r>
            <a:r>
              <a:rPr lang="ko-KR" altLang="en-US" b="1" dirty="0" err="1">
                <a:effectLst/>
              </a:rPr>
              <a:t>데이터세트입니다</a:t>
            </a:r>
            <a:r>
              <a:rPr lang="en-US" altLang="ko-KR" b="1" dirty="0">
                <a:effectLst/>
              </a:rPr>
              <a:t>.</a:t>
            </a:r>
            <a:endParaRPr lang="ko-KR" altLang="en-US" dirty="0">
              <a:effectLst/>
            </a:endParaRPr>
          </a:p>
          <a:p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sklearn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에서 제공하는 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LabelEncoder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클래스를 사용하여 데이터를 정수로 변경시켜보겠습니다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아래와 같은 결과를 얻을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942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데이터 라벨 프로세싱이랑 </a:t>
            </a:r>
            <a:r>
              <a:rPr lang="en-US" altLang="ko-KR" b="1" dirty="0" err="1">
                <a:effectLst/>
              </a:rPr>
              <a:t>x,y</a:t>
            </a:r>
            <a:r>
              <a:rPr lang="ko-KR" altLang="en-US" b="1" dirty="0">
                <a:effectLst/>
              </a:rPr>
              <a:t>데이터 나누는 과정은 생략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972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effectLst/>
              </a:rPr>
              <a:t>위와 같이 </a:t>
            </a:r>
            <a:r>
              <a:rPr lang="en-US" altLang="ko-KR" b="1" dirty="0">
                <a:effectLst/>
              </a:rPr>
              <a:t>4</a:t>
            </a:r>
            <a:r>
              <a:rPr lang="ko-KR" altLang="en-US" b="1" dirty="0">
                <a:effectLst/>
              </a:rPr>
              <a:t>개의 </a:t>
            </a:r>
            <a:r>
              <a:rPr lang="en" altLang="ko-KR" b="1" dirty="0">
                <a:effectLst/>
              </a:rPr>
              <a:t>Dense Layer</a:t>
            </a:r>
            <a:r>
              <a:rPr lang="ko-KR" altLang="en-US" b="1" dirty="0">
                <a:effectLst/>
              </a:rPr>
              <a:t>로 형성된 </a:t>
            </a:r>
            <a:r>
              <a:rPr lang="en" altLang="ko-KR" b="1" dirty="0">
                <a:effectLst/>
              </a:rPr>
              <a:t>Sequential </a:t>
            </a:r>
            <a:r>
              <a:rPr lang="ko-KR" altLang="en-US" b="1" dirty="0">
                <a:effectLst/>
              </a:rPr>
              <a:t>네트워크를 선언하였고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마지막 </a:t>
            </a:r>
            <a:r>
              <a:rPr lang="en" altLang="ko-KR" b="1" dirty="0">
                <a:effectLst/>
              </a:rPr>
              <a:t>Dense Layer</a:t>
            </a:r>
            <a:r>
              <a:rPr lang="ko-KR" altLang="en-US" b="1" dirty="0">
                <a:effectLst/>
              </a:rPr>
              <a:t>에서 </a:t>
            </a:r>
            <a:r>
              <a:rPr lang="en" altLang="ko-KR" b="1" dirty="0">
                <a:effectLst/>
              </a:rPr>
              <a:t>units=2</a:t>
            </a:r>
            <a:r>
              <a:rPr lang="ko-KR" altLang="en-US" b="1" dirty="0">
                <a:effectLst/>
              </a:rPr>
              <a:t>로 선언하여 </a:t>
            </a:r>
            <a:r>
              <a:rPr lang="en" altLang="ko-KR" b="1" dirty="0">
                <a:effectLst/>
              </a:rPr>
              <a:t>one-hot encoding </a:t>
            </a:r>
            <a:r>
              <a:rPr lang="ko-KR" altLang="en-US" b="1" dirty="0">
                <a:effectLst/>
              </a:rPr>
              <a:t>형태로 나오도록 설정하였습니다</a:t>
            </a:r>
            <a:r>
              <a:rPr lang="en-US" altLang="ko-KR" b="1" dirty="0">
                <a:effectLst/>
              </a:rPr>
              <a:t>. </a:t>
            </a:r>
            <a:r>
              <a:rPr lang="ko-KR" altLang="en-US" b="1" dirty="0">
                <a:effectLst/>
              </a:rPr>
              <a:t>또한 활성화 함수를 </a:t>
            </a:r>
            <a:r>
              <a:rPr lang="en" altLang="ko-KR" b="1" dirty="0">
                <a:effectLst/>
              </a:rPr>
              <a:t>sigmoid </a:t>
            </a:r>
            <a:r>
              <a:rPr lang="ko-KR" altLang="en-US" b="1" dirty="0">
                <a:effectLst/>
              </a:rPr>
              <a:t>함수로 선언해주었습니다</a:t>
            </a:r>
            <a:r>
              <a:rPr lang="en-US" altLang="ko-KR" b="1" dirty="0">
                <a:effectLst/>
              </a:rPr>
              <a:t>. </a:t>
            </a:r>
            <a:r>
              <a:rPr lang="ko-KR" altLang="en-US" b="1" dirty="0" err="1">
                <a:effectLst/>
              </a:rPr>
              <a:t>이항분류의</a:t>
            </a:r>
            <a:r>
              <a:rPr lang="ko-KR" altLang="en-US" b="1" dirty="0">
                <a:effectLst/>
              </a:rPr>
              <a:t> </a:t>
            </a:r>
            <a:r>
              <a:rPr lang="en" altLang="ko-KR" b="1" dirty="0">
                <a:effectLst/>
              </a:rPr>
              <a:t>loss function</a:t>
            </a:r>
            <a:r>
              <a:rPr lang="ko-KR" altLang="en-US" b="1" dirty="0">
                <a:effectLst/>
              </a:rPr>
              <a:t>은 </a:t>
            </a:r>
            <a:r>
              <a:rPr lang="en" altLang="ko-KR" b="1" dirty="0" err="1">
                <a:effectLst/>
              </a:rPr>
              <a:t>binary_crossentropy</a:t>
            </a:r>
            <a:r>
              <a:rPr lang="ko-KR" altLang="en-US" b="1" dirty="0">
                <a:effectLst/>
              </a:rPr>
              <a:t>로 선언하고 성능 평가는 정확도</a:t>
            </a:r>
            <a:r>
              <a:rPr lang="en-US" altLang="ko-KR" b="1" dirty="0">
                <a:effectLst/>
              </a:rPr>
              <a:t>(</a:t>
            </a:r>
            <a:r>
              <a:rPr lang="en" altLang="ko-KR" b="1" dirty="0">
                <a:effectLst/>
              </a:rPr>
              <a:t>accuracy)</a:t>
            </a:r>
            <a:r>
              <a:rPr lang="ko-KR" altLang="en-US" b="1" dirty="0">
                <a:effectLst/>
              </a:rPr>
              <a:t>로 측정하도록 하였습니다</a:t>
            </a:r>
            <a:r>
              <a:rPr lang="en-US" altLang="ko-KR" b="1" dirty="0">
                <a:effectLst/>
              </a:rPr>
              <a:t>.</a:t>
            </a:r>
            <a:endParaRPr lang="ko-KR" altLang="en-US" dirty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15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EarlyStopping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이라는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callback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함수를 사용하여 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val_loss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번 이상 연속으로 증가한다면 멈추고 최저의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loss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사용하도록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선언하였습니다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29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약간의 굴곡이 있지만 최종적으로 </a:t>
            </a:r>
            <a:r>
              <a:rPr lang="en-US" altLang="ko-KR" dirty="0"/>
              <a:t>train, test data</a:t>
            </a:r>
            <a:r>
              <a:rPr lang="ko-KR" altLang="en-US" dirty="0"/>
              <a:t>둘다 학습이 잘된 모습을 보임</a:t>
            </a:r>
            <a:endParaRPr lang="en-US" altLang="ko-KR" dirty="0"/>
          </a:p>
          <a:p>
            <a:r>
              <a:rPr lang="ko-KR" altLang="en-US" dirty="0"/>
              <a:t>결국 </a:t>
            </a:r>
            <a:r>
              <a:rPr lang="en-US" altLang="ko-KR" dirty="0"/>
              <a:t>loss</a:t>
            </a:r>
            <a:r>
              <a:rPr lang="ko-KR" altLang="en-US" dirty="0"/>
              <a:t> </a:t>
            </a:r>
            <a:r>
              <a:rPr lang="en-US" altLang="ko-KR" dirty="0"/>
              <a:t>0.05,</a:t>
            </a:r>
            <a:r>
              <a:rPr lang="ko-KR" altLang="en-US" dirty="0"/>
              <a:t> 정확도 </a:t>
            </a:r>
            <a:r>
              <a:rPr lang="en-US" altLang="ko-KR" dirty="0"/>
              <a:t>0.97</a:t>
            </a:r>
            <a:r>
              <a:rPr lang="ko-KR" altLang="en-US" dirty="0"/>
              <a:t>의 성능을 보였고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 테스트를 넣었을 시 </a:t>
            </a:r>
            <a:r>
              <a:rPr lang="en-US" altLang="ko-KR" dirty="0"/>
              <a:t>eatable</a:t>
            </a:r>
            <a:r>
              <a:rPr lang="ko-KR" altLang="en-US" dirty="0"/>
              <a:t>나옴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151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이미지 데이터는 그림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와 같이 높이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너비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채널의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차원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(tensor)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로 표현될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만약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이미지의 색상이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RGB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코드로 표현되었다면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채널의 크기는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되며 각각의 채널에는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R, G, B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값이 저장된다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46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One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hot encoding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되어 있으면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categorical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아니면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sparse categorical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208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성능이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loss = 0.19,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acc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= 0.95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로 나왔으나 불만족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228600" indent="-228600">
              <a:buAutoNum type="arabicPeriod"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따라서 다시 모델링</a:t>
            </a: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0626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이미지 데이터는 그림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와 같이 높이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너비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X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채널의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차원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텐서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(tensor)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로 표현될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만약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이미지의 색상이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RGB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코드로 표현되었다면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채널의 크기는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되며 각각의 채널에는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R, G, B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값이 저장된다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3712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당신이 배운 모든 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알고리즘은 입력 데이터의 유형이 </a:t>
            </a:r>
            <a:r>
              <a:rPr lang="ko-KR" altLang="en-US" dirty="0" err="1" smtClean="0"/>
              <a:t>일차원적이라는</a:t>
            </a:r>
            <a:r>
              <a:rPr lang="ko-KR" altLang="en-US" dirty="0" smtClean="0"/>
              <a:t> 것을 암시한다</a:t>
            </a:r>
            <a:r>
              <a:rPr lang="en-US" altLang="ko-KR" dirty="0" smtClean="0"/>
              <a:t>. </a:t>
            </a:r>
          </a:p>
          <a:p>
            <a:pPr>
              <a:defRPr lang="ko-KR" altLang="en-US"/>
            </a:pPr>
            <a:r>
              <a:rPr lang="ko-KR" altLang="en-US" dirty="0" smtClean="0"/>
              <a:t>그러나 실제 응용 프로그램을 보면 데이터가 반드시 일차원적인 것은 아니다</a:t>
            </a:r>
            <a:r>
              <a:rPr lang="en-US" altLang="ko-KR" dirty="0" smtClean="0"/>
              <a:t>. </a:t>
            </a:r>
          </a:p>
          <a:p>
            <a:pPr>
              <a:defRPr lang="ko-KR" altLang="en-US"/>
            </a:pPr>
            <a:r>
              <a:rPr lang="ko-KR" altLang="en-US" dirty="0" smtClean="0"/>
              <a:t>대표적인 사례가 이미지다</a:t>
            </a:r>
            <a:r>
              <a:rPr lang="en-US" altLang="ko-KR" dirty="0" smtClean="0"/>
              <a:t>. </a:t>
            </a:r>
          </a:p>
          <a:p>
            <a:pPr>
              <a:defRPr lang="ko-KR" altLang="en-US"/>
            </a:pPr>
            <a:r>
              <a:rPr lang="en-US" altLang="ko-KR" dirty="0" err="1" smtClean="0"/>
              <a:t>mnist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(28, 28, 1)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데이터를 ​의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데이터로 </a:t>
            </a:r>
            <a:r>
              <a:rPr lang="ko-KR" altLang="en-US" dirty="0" err="1" smtClean="0"/>
              <a:t>바꾼다음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입력층에</a:t>
            </a:r>
            <a:r>
              <a:rPr lang="ko-KR" altLang="en-US" dirty="0" smtClean="0"/>
              <a:t> 넣어줬다</a:t>
            </a:r>
            <a:r>
              <a:rPr lang="en-US" altLang="ko-KR" dirty="0" smtClean="0"/>
              <a:t>.</a:t>
            </a:r>
          </a:p>
          <a:p>
            <a:pPr>
              <a:defRPr lang="ko-KR" altLang="en-US"/>
            </a:pPr>
            <a:r>
              <a:rPr lang="ko-KR" altLang="en-US" dirty="0" smtClean="0"/>
              <a:t>이러한 </a:t>
            </a:r>
            <a:r>
              <a:rPr lang="ko-KR" altLang="en-US" dirty="0" err="1" smtClean="0"/>
              <a:t>완전연결</a:t>
            </a:r>
            <a:r>
              <a:rPr lang="ko-KR" altLang="en-US" dirty="0" smtClean="0"/>
              <a:t> 계층의 문제점은 바로 </a:t>
            </a:r>
            <a:r>
              <a:rPr lang="en-US" altLang="ko-KR" dirty="0" smtClean="0"/>
              <a:t>'</a:t>
            </a:r>
            <a:r>
              <a:rPr lang="ko-KR" altLang="en-US" dirty="0" smtClean="0"/>
              <a:t>데이터의 형상이 무시</a:t>
            </a:r>
            <a:r>
              <a:rPr lang="en-US" altLang="ko-KR" dirty="0" smtClean="0"/>
              <a:t>'</a:t>
            </a:r>
            <a:r>
              <a:rPr lang="ko-KR" altLang="en-US" dirty="0" smtClean="0"/>
              <a:t>된다는 것이다</a:t>
            </a:r>
            <a:r>
              <a:rPr lang="en-US" altLang="ko-KR" dirty="0" smtClean="0"/>
              <a:t>. </a:t>
            </a:r>
          </a:p>
          <a:p>
            <a:pPr>
              <a:defRPr lang="ko-KR" altLang="en-US"/>
            </a:pPr>
            <a:r>
              <a:rPr lang="ko-KR" altLang="en-US" dirty="0" smtClean="0"/>
              <a:t>이미지 데이터의 경우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형상을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형상에는 공간적 구조</a:t>
            </a:r>
            <a:r>
              <a:rPr lang="en-US" altLang="ko-KR" dirty="0" smtClean="0"/>
              <a:t>(spatial structure)</a:t>
            </a:r>
            <a:r>
              <a:rPr lang="ko-KR" altLang="en-US" dirty="0" smtClean="0"/>
              <a:t>를 가진다</a:t>
            </a:r>
            <a:r>
              <a:rPr lang="en-US" altLang="ko-KR" dirty="0" smtClean="0"/>
              <a:t>. </a:t>
            </a:r>
          </a:p>
          <a:p>
            <a:pPr>
              <a:defRPr lang="ko-KR" altLang="en-US"/>
            </a:pPr>
            <a:endParaRPr lang="en-US" altLang="ko-KR" dirty="0" smtClean="0"/>
          </a:p>
          <a:p>
            <a:pPr>
              <a:defRPr lang="ko-KR" altLang="en-US"/>
            </a:pPr>
            <a:r>
              <a:rPr lang="ko-KR" altLang="en-US" dirty="0" smtClean="0"/>
              <a:t>예를 들어 공간적으로 가까운 픽셀은 값이 비슷하거나</a:t>
            </a:r>
            <a:r>
              <a:rPr lang="en-US" altLang="ko-KR" dirty="0" smtClean="0"/>
              <a:t>, RGB</a:t>
            </a:r>
            <a:r>
              <a:rPr lang="ko-KR" altLang="en-US" dirty="0" smtClean="0"/>
              <a:t>의 각 채널은 서로 밀접하게 관련되어 있거나</a:t>
            </a:r>
            <a:r>
              <a:rPr lang="en-US" altLang="ko-KR" dirty="0" smtClean="0"/>
              <a:t>,</a:t>
            </a:r>
          </a:p>
          <a:p>
            <a:pPr>
              <a:defRPr lang="ko-KR" altLang="en-US"/>
            </a:pPr>
            <a:r>
              <a:rPr lang="ko-KR" altLang="en-US" dirty="0" smtClean="0"/>
              <a:t>거리가 먼 </a:t>
            </a:r>
            <a:r>
              <a:rPr lang="ko-KR" altLang="en-US" dirty="0" err="1" smtClean="0"/>
              <a:t>픽셀끼리는</a:t>
            </a:r>
            <a:r>
              <a:rPr lang="ko-KR" altLang="en-US" dirty="0" smtClean="0"/>
              <a:t> 관련이 없는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데이터는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공간에서 이러한 정보들이 내포 되어있다</a:t>
            </a:r>
            <a:r>
              <a:rPr lang="en-US" altLang="ko-KR" dirty="0" smtClean="0"/>
              <a:t>. </a:t>
            </a:r>
          </a:p>
          <a:p>
            <a:pPr>
              <a:defRPr lang="ko-KR" altLang="en-US"/>
            </a:pPr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완전연결</a:t>
            </a:r>
            <a:r>
              <a:rPr lang="ko-KR" altLang="en-US" dirty="0" smtClean="0"/>
              <a:t> 계층에서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차원의 데이터로 펼치게 되면 이러한 정보들이 사라지게 된다</a:t>
            </a:r>
            <a:r>
              <a:rPr lang="en-US" altLang="ko-KR" dirty="0" smtClean="0"/>
              <a:t>.</a:t>
            </a:r>
          </a:p>
          <a:p>
            <a:pPr>
              <a:defRPr lang="ko-KR" altLang="en-US"/>
            </a:pPr>
            <a:endParaRPr lang="en-US" altLang="ko-KR" dirty="0" smtClean="0"/>
          </a:p>
          <a:p>
            <a:pPr>
              <a:defRPr lang="ko-KR" altLang="en-US"/>
            </a:pPr>
            <a:r>
              <a:rPr lang="ko-KR" altLang="en-US" dirty="0" smtClean="0"/>
              <a:t>이 문제를 해결하기 위해 </a:t>
            </a:r>
            <a:r>
              <a:rPr lang="en-US" altLang="ko-KR" dirty="0" err="1" smtClean="0"/>
              <a:t>cnn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알고리즘이 제안됨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72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'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분류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'</a:t>
            </a:r>
            <a:r>
              <a:rPr lang="ko-KR" altLang="en-US" b="0" dirty="0">
                <a:effectLst/>
              </a:rPr>
              <a:t>란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소속집단의 정보를 이미 알고 있는 상태에서</a:t>
            </a:r>
            <a:r>
              <a:rPr lang="en-US" altLang="ko-KR" b="0" dirty="0">
                <a:effectLst/>
              </a:rPr>
              <a:t>, </a:t>
            </a:r>
            <a:r>
              <a:rPr lang="ko-KR" altLang="en-US" b="0" dirty="0">
                <a:effectLst/>
              </a:rPr>
              <a:t>비슷한 집단으로 묶는 방법입니다</a:t>
            </a:r>
            <a:r>
              <a:rPr lang="en-US" altLang="ko-KR" b="0" dirty="0">
                <a:effectLst/>
              </a:rPr>
              <a:t>.</a:t>
            </a:r>
            <a:endParaRPr lang="ko-KR" altLang="en-US" b="1" dirty="0">
              <a:effectLst/>
            </a:endParaRP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다시말해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Label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있는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 나누는 방법으로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Supervised Learning 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지도학습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일종입니다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'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군집화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소속집단의 정보가 없고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모르는 상태에서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비슷한 집단으로 묶는 방법입니다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Label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없는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data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군집단위로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나누는 것으로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Unsupervised Learning 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비지도학습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일종입니다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915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이게 </a:t>
            </a:r>
            <a:r>
              <a:rPr lang="en-US" altLang="ko-KR" dirty="0" err="1" smtClean="0"/>
              <a:t>cnn</a:t>
            </a:r>
            <a:r>
              <a:rPr lang="ko-KR" altLang="en-US" dirty="0" smtClean="0"/>
              <a:t>의 기본 개념인데</a:t>
            </a:r>
            <a:endParaRPr lang="en-US" altLang="ko-KR" dirty="0" smtClean="0"/>
          </a:p>
          <a:p>
            <a:pPr>
              <a:defRPr lang="ko-KR" altLang="en-US"/>
            </a:pPr>
            <a:r>
              <a:rPr lang="en-US" altLang="ko-KR" dirty="0" err="1" smtClean="0"/>
              <a:t>Cnn</a:t>
            </a:r>
            <a:r>
              <a:rPr lang="ko-KR" altLang="en-US" dirty="0" smtClean="0"/>
              <a:t>을 이해하기 위해선 기본적으로 영상 처리의 </a:t>
            </a:r>
            <a:r>
              <a:rPr lang="ko-KR" altLang="en-US" dirty="0" err="1" smtClean="0"/>
              <a:t>기본내용이</a:t>
            </a:r>
            <a:r>
              <a:rPr lang="ko-KR" altLang="en-US" dirty="0" smtClean="0"/>
              <a:t> 되는 부분을 </a:t>
            </a:r>
            <a:r>
              <a:rPr lang="ko-KR" altLang="en-US" dirty="0" err="1" smtClean="0"/>
              <a:t>알아야해여</a:t>
            </a:r>
            <a:endParaRPr lang="en-US" altLang="ko-KR" dirty="0" smtClean="0"/>
          </a:p>
          <a:p>
            <a:pPr>
              <a:defRPr lang="ko-KR" altLang="en-US"/>
            </a:pPr>
            <a:endParaRPr lang="en-US" altLang="ko-KR" dirty="0" smtClean="0"/>
          </a:p>
          <a:p>
            <a:pPr>
              <a:defRPr lang="ko-KR" altLang="en-US"/>
            </a:pPr>
            <a:r>
              <a:rPr lang="en-US" altLang="ko-KR" dirty="0" smtClean="0"/>
              <a:t>2D Convolution </a:t>
            </a:r>
            <a:r>
              <a:rPr lang="ko-KR" altLang="en-US" dirty="0" smtClean="0"/>
              <a:t>수식으로 보면 뭔가 싶은데 </a:t>
            </a:r>
            <a:endParaRPr lang="en-US" altLang="ko-KR" dirty="0" smtClean="0"/>
          </a:p>
          <a:p>
            <a:pPr>
              <a:defRPr lang="ko-KR" altLang="en-US"/>
            </a:pPr>
            <a:r>
              <a:rPr lang="ko-KR" altLang="en-US" dirty="0" smtClean="0"/>
              <a:t>그림으로 보면 이해가 쉽습니다</a:t>
            </a:r>
            <a:r>
              <a:rPr lang="en-US" altLang="ko-KR" dirty="0" smtClean="0"/>
              <a:t>. </a:t>
            </a:r>
          </a:p>
          <a:p>
            <a:pPr>
              <a:defRPr lang="ko-KR" altLang="en-US"/>
            </a:pPr>
            <a:endParaRPr lang="en-US" altLang="ko-KR" dirty="0" smtClean="0"/>
          </a:p>
          <a:p>
            <a:pPr>
              <a:defRPr lang="ko-KR" altLang="en-US"/>
            </a:pPr>
            <a:r>
              <a:rPr lang="en-US" altLang="ko-KR" dirty="0" smtClean="0"/>
              <a:t>I 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Input data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K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mask</a:t>
            </a:r>
            <a:r>
              <a:rPr lang="ko-KR" altLang="en-US" dirty="0" err="1" smtClean="0"/>
              <a:t>라고하는데</a:t>
            </a:r>
            <a:r>
              <a:rPr lang="ko-KR" altLang="en-US" dirty="0" smtClean="0"/>
              <a:t> 이 때 </a:t>
            </a:r>
            <a:r>
              <a:rPr lang="en-US" altLang="ko-KR" dirty="0" smtClean="0"/>
              <a:t>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K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2D Convolution</a:t>
            </a:r>
            <a:r>
              <a:rPr lang="ko-KR" altLang="en-US" dirty="0" smtClean="0"/>
              <a:t>해서 </a:t>
            </a:r>
            <a:endParaRPr lang="en-US" altLang="ko-KR" dirty="0" smtClean="0"/>
          </a:p>
          <a:p>
            <a:pPr>
              <a:defRPr lang="ko-KR" altLang="en-US"/>
            </a:pPr>
            <a:r>
              <a:rPr lang="en-US" altLang="ko-KR" dirty="0" smtClean="0"/>
              <a:t>Output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만들수</a:t>
            </a:r>
            <a:r>
              <a:rPr lang="ko-KR" altLang="en-US" dirty="0" smtClean="0"/>
              <a:t> 있어요 </a:t>
            </a:r>
            <a:r>
              <a:rPr lang="en-US" altLang="ko-KR" dirty="0" smtClean="0"/>
              <a:t>correlation</a:t>
            </a:r>
            <a:r>
              <a:rPr lang="ko-KR" altLang="en-US" dirty="0" smtClean="0"/>
              <a:t>과 연계</a:t>
            </a:r>
            <a:endParaRPr lang="en-US" altLang="ko-KR" dirty="0" smtClean="0"/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309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 smtClean="0"/>
              <a:t>이게 </a:t>
            </a:r>
            <a:r>
              <a:rPr lang="en-US" altLang="ko-KR" dirty="0" err="1" smtClean="0"/>
              <a:t>cnn</a:t>
            </a:r>
            <a:r>
              <a:rPr lang="ko-KR" altLang="en-US" dirty="0" smtClean="0"/>
              <a:t>의 기본 개념인데</a:t>
            </a:r>
            <a:endParaRPr lang="en-US" altLang="ko-KR" dirty="0" smtClean="0"/>
          </a:p>
          <a:p>
            <a:pPr>
              <a:defRPr lang="ko-KR" altLang="en-US"/>
            </a:pPr>
            <a:r>
              <a:rPr lang="en-US" altLang="ko-KR" dirty="0" err="1" smtClean="0"/>
              <a:t>Cnn</a:t>
            </a:r>
            <a:r>
              <a:rPr lang="ko-KR" altLang="en-US" dirty="0" smtClean="0"/>
              <a:t>을 이해하기 위해선 기본적으로 영상 처리의 </a:t>
            </a:r>
            <a:r>
              <a:rPr lang="ko-KR" altLang="en-US" dirty="0" err="1" smtClean="0"/>
              <a:t>기본내용이</a:t>
            </a:r>
            <a:r>
              <a:rPr lang="ko-KR" altLang="en-US" dirty="0" smtClean="0"/>
              <a:t> 되는 부분을 </a:t>
            </a:r>
            <a:r>
              <a:rPr lang="ko-KR" altLang="en-US" dirty="0" err="1" smtClean="0"/>
              <a:t>알아야해여</a:t>
            </a:r>
            <a:endParaRPr lang="en-US" altLang="ko-KR" dirty="0" smtClean="0"/>
          </a:p>
          <a:p>
            <a:pPr>
              <a:defRPr lang="ko-KR" altLang="en-US"/>
            </a:pPr>
            <a:endParaRPr lang="en-US" altLang="ko-KR" dirty="0" smtClean="0"/>
          </a:p>
          <a:p>
            <a:pPr>
              <a:defRPr lang="ko-KR" altLang="en-US"/>
            </a:pPr>
            <a:r>
              <a:rPr lang="en-US" altLang="ko-KR" dirty="0" smtClean="0"/>
              <a:t>2D Convolution </a:t>
            </a:r>
            <a:r>
              <a:rPr lang="ko-KR" altLang="en-US" dirty="0" smtClean="0"/>
              <a:t>수식으로 보면 뭔가 싶은데 </a:t>
            </a:r>
            <a:endParaRPr lang="en-US" altLang="ko-KR" dirty="0" smtClean="0"/>
          </a:p>
          <a:p>
            <a:pPr>
              <a:defRPr lang="ko-KR" altLang="en-US"/>
            </a:pPr>
            <a:r>
              <a:rPr lang="ko-KR" altLang="en-US" dirty="0" smtClean="0"/>
              <a:t>그림으로 보면 이해가 쉽습니다</a:t>
            </a:r>
            <a:r>
              <a:rPr lang="en-US" altLang="ko-KR" dirty="0" smtClean="0"/>
              <a:t>. </a:t>
            </a:r>
          </a:p>
          <a:p>
            <a:pPr>
              <a:defRPr lang="ko-KR" altLang="en-US"/>
            </a:pPr>
            <a:endParaRPr lang="en-US" altLang="ko-KR" dirty="0" smtClean="0"/>
          </a:p>
          <a:p>
            <a:pPr>
              <a:defRPr lang="ko-KR" altLang="en-US"/>
            </a:pPr>
            <a:r>
              <a:rPr lang="en-US" altLang="ko-KR" dirty="0" smtClean="0"/>
              <a:t>I 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Input data</a:t>
            </a:r>
            <a:r>
              <a:rPr lang="ko-KR" altLang="en-US" dirty="0" smtClean="0"/>
              <a:t>이고 </a:t>
            </a:r>
            <a:r>
              <a:rPr lang="en-US" altLang="ko-KR" dirty="0" smtClean="0"/>
              <a:t>K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mask</a:t>
            </a:r>
            <a:r>
              <a:rPr lang="ko-KR" altLang="en-US" dirty="0" err="1" smtClean="0"/>
              <a:t>라고하는데</a:t>
            </a:r>
            <a:r>
              <a:rPr lang="ko-KR" altLang="en-US" dirty="0" smtClean="0"/>
              <a:t> 이 때 </a:t>
            </a:r>
            <a:r>
              <a:rPr lang="en-US" altLang="ko-KR" dirty="0" smtClean="0"/>
              <a:t>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K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2D Convolution</a:t>
            </a:r>
            <a:r>
              <a:rPr lang="ko-KR" altLang="en-US" dirty="0" smtClean="0"/>
              <a:t>해서 </a:t>
            </a:r>
            <a:endParaRPr lang="en-US" altLang="ko-KR" dirty="0" smtClean="0"/>
          </a:p>
          <a:p>
            <a:pPr>
              <a:defRPr lang="ko-KR" altLang="en-US"/>
            </a:pPr>
            <a:r>
              <a:rPr lang="en-US" altLang="ko-KR" dirty="0" smtClean="0"/>
              <a:t>Output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만들수</a:t>
            </a:r>
            <a:r>
              <a:rPr lang="ko-KR" altLang="en-US" dirty="0" smtClean="0"/>
              <a:t> 있어요 </a:t>
            </a:r>
            <a:r>
              <a:rPr lang="en-US" altLang="ko-KR" dirty="0" smtClean="0"/>
              <a:t>correlation</a:t>
            </a:r>
            <a:r>
              <a:rPr lang="ko-KR" altLang="en-US" dirty="0" smtClean="0"/>
              <a:t>과 연계</a:t>
            </a:r>
            <a:endParaRPr lang="en-US" altLang="ko-KR" dirty="0" smtClean="0"/>
          </a:p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252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일반적인 인공신경망은 위 그림과 같이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affine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으로 명시된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fully-connected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연산과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ReLU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와 같은 비선형 활성 함수의 합성으로 정의된 계층을 여러 층 쌓은 구조이다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은 그림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과 같이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합성곱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계층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(convolutional layer)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과 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풀링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계층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(pooling layer)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이라고 하는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새로운 층을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fully-connected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계층 이전에 추가함으로써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원본 이미지에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필터링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기법을 적용한 뒤에 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필터링된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이미에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대해 분류 연산이 수행되도록 구성된다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159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그림의 예시에는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bias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 더하는게 생략되었는데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실제 구현에서는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합성곱을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통해 생성된 행렬 형태의 이미지에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bias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라는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스칼라값을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동일하게 더하도록 구현되기도 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5386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이미지에 대해 필터를 적용할 때는 필터의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이동량을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의미하는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스트라이드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(stride)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를 설정해야한다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은 동일한 입력 이미지와 필터에 대해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스트라이드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값에 따른 출력 이미지의 변화를 보여준다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합성곱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계층을 거치면서 이미지의 크기는 점점 작아지게 되고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</a:t>
            </a:r>
          </a:p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  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이미지의 가장자리에 위치한 픽셀들의 정보는 점점 사라지게 된다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733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입력 이미지의 가장자리에 특정 값으로 설정된 픽셀들을 추가함으로써 입력 이미지와 출력 이미지의 크기를 같거나 비슷하게 만드는 역할을 수행한다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7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예시처럼 이미지의 가장자리에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값을 갖는 픽셀을 추가하는 것을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zero-padding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이라고 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에서는 주로 이러한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zero-padding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이용된다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Dsp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관련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5843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입력 이미지의 가장자리에 특정 값으로 설정된 픽셀들을 추가함으로써 입력 이미지와 출력 이미지의 크기를 같거나 비슷하게 만드는 역할을 수행한다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7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예시처럼 이미지의 가장자리에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값을 갖는 픽셀을 추가하는 것을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zero-padding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이라고 하며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에서는 주로 이러한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zero-padding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이용된다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Dsp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관련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949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국소 영역 내부에서는 픽셀들이 이동 및 회전 등에 의해 위치가 변경되더라도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출력값을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동일하다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따라서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풀링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계층을 이용할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이미지를 구성하는 요소들의 이동 및 회전 등에 의해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출력값이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영향을 받는 문제를 완화할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2. 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처리해야하는 이미지의 크기가 크게 줄어들기 때문에 인공신경망의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model parameter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또한 크게 감소한다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따라서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풀링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계층을 이용함으로써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CNN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학습 시간을 크게 절약할 수 있으며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오버피팅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(overfitting)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문제 또한 어느정도 완화할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765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이미지 데이터는 그림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와 같이 높이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X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너비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X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채널의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차원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(tensor)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로 표현될 수 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 </a:t>
            </a:r>
          </a:p>
          <a:p>
            <a:pPr marL="228600" indent="-228600">
              <a:buAutoNum type="arabicPeriod"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만약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이미지의 색상이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RGB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코드로 표현되었다면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채널의 크기는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 되며 각각의 채널에는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R, G, B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값이 저장된다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5087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53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Classification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의 대표적인 방법들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…</a:t>
            </a:r>
            <a:endParaRPr lang="ko-KR" altLang="en-US" sz="120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763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494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4249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14933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8744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261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402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r>
              <a:rPr lang="en-US" altLang="ko-KR" baseline="0" dirty="0"/>
              <a:t> Function</a:t>
            </a:r>
            <a:r>
              <a:rPr lang="ko-KR" altLang="en-US" baseline="0" dirty="0"/>
              <a:t>을 통해서 </a:t>
            </a:r>
            <a:r>
              <a:rPr lang="en-US" altLang="ko-KR" baseline="0" dirty="0"/>
              <a:t>1, 0 </a:t>
            </a:r>
            <a:r>
              <a:rPr lang="ko-KR" altLang="en-US" baseline="0" dirty="0"/>
              <a:t>값으로 나눌 수 있기 때문 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01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그렇기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떄문에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가장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가까운게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무어인지를 보는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것이아니라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주변에 있는 몇 개의 것들을 같이 봐서 가장 많은 것을 골라내는 방식을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사용하게됨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이를 </a:t>
            </a:r>
            <a:r>
              <a:rPr lang="en-US" altLang="ko-KR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knn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이라함</a:t>
            </a:r>
            <a:endParaRPr lang="en-US" altLang="ko-KR" sz="12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는 개수를 의미하고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k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1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 때는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파랑색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,</a:t>
            </a:r>
            <a:r>
              <a:rPr lang="en-US" altLang="ko-KR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k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가 </a:t>
            </a:r>
            <a:r>
              <a:rPr lang="en-US" altLang="ko-KR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4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 때는 빨간 색</a:t>
            </a:r>
            <a:endParaRPr lang="en-US" altLang="ko-KR" sz="1200" b="1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en-US" altLang="ko-KR" sz="1200" b="1" kern="1200" baseline="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일반적으로는 </a:t>
            </a:r>
            <a:r>
              <a:rPr lang="ko-KR" altLang="en-US" sz="1200" b="1" kern="1200" baseline="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총데이터의</a:t>
            </a:r>
            <a:r>
              <a:rPr lang="ko-KR" altLang="en-US" sz="1200" b="1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ko-KR" altLang="en-US" sz="1200" b="1" kern="1200" baseline="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제곱근값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007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r>
              <a:rPr lang="en-US" altLang="ko-KR" baseline="0" dirty="0"/>
              <a:t> Function</a:t>
            </a:r>
            <a:r>
              <a:rPr lang="ko-KR" altLang="en-US" baseline="0" dirty="0"/>
              <a:t>을 통해서 </a:t>
            </a:r>
            <a:r>
              <a:rPr lang="en-US" altLang="ko-KR" baseline="0" dirty="0"/>
              <a:t>1, 0 </a:t>
            </a:r>
            <a:r>
              <a:rPr lang="ko-KR" altLang="en-US" baseline="0" dirty="0"/>
              <a:t>값으로 나눌 수 있기 때문 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131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152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ko-KR" sz="1200" b="0" i="0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2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2020-07-06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f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220.120.254.140/kebee/chapter4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8657" y="3003920"/>
            <a:ext cx="637220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8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Classification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8118" y="2809287"/>
            <a:ext cx="33330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Chapter 4</a:t>
            </a:r>
          </a:p>
          <a:p>
            <a:pPr lvl="0">
              <a:defRPr lang="ko-KR" altLang="en-US"/>
            </a:pPr>
            <a:endParaRPr lang="en-US" altLang="ko-KR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ko-KR" altLang="en-US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진우빈</a:t>
            </a:r>
            <a:endParaRPr lang="ko-KR" altLang="en-US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627784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7811" y="2828836"/>
            <a:ext cx="1168205" cy="445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7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CrePAS 6</a:t>
            </a:r>
            <a:r>
              <a:rPr lang="en-US" altLang="ko-KR" sz="700" baseline="300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th</a:t>
            </a:r>
            <a:r>
              <a:rPr lang="en-US" altLang="ko-KR" sz="7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 the first session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07EE4-32B5-3747-8894-D7C530D8525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A0E3-71B4-554B-92D6-A986A3879AE9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Normalization &amp; Split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50A77A-F190-3746-8843-145DE8F66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2" y="1747689"/>
            <a:ext cx="6150538" cy="1541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FBE74E-6733-B043-9C78-A42AE5205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40" y="3602810"/>
            <a:ext cx="7467600" cy="13716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6B5C2E-3657-F148-8509-0C4C489290DD}"/>
              </a:ext>
            </a:extLst>
          </p:cNvPr>
          <p:cNvSpPr/>
          <p:nvPr/>
        </p:nvSpPr>
        <p:spPr>
          <a:xfrm>
            <a:off x="1165336" y="5121188"/>
            <a:ext cx="70790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Normalization</a:t>
            </a:r>
          </a:p>
          <a:p>
            <a:endParaRPr lang="en-US" altLang="ko-KR" b="1" dirty="0"/>
          </a:p>
          <a:p>
            <a:r>
              <a:rPr lang="en-US" altLang="ko-KR" dirty="0"/>
              <a:t>(</a:t>
            </a:r>
            <a:r>
              <a:rPr lang="ko-KR" altLang="en-US" dirty="0"/>
              <a:t>정규화하고자 하는 값 </a:t>
            </a:r>
            <a:r>
              <a:rPr lang="en-US" altLang="ko-KR" dirty="0"/>
              <a:t>- </a:t>
            </a:r>
            <a:r>
              <a:rPr lang="ko-KR" altLang="en-US" dirty="0"/>
              <a:t>데이터 값들 중 최소값</a:t>
            </a:r>
            <a:r>
              <a:rPr lang="en-US" altLang="ko-KR" dirty="0"/>
              <a:t>) / (</a:t>
            </a:r>
            <a:r>
              <a:rPr lang="ko-KR" altLang="en-US" dirty="0"/>
              <a:t>데이터 값들 중 최대값 </a:t>
            </a:r>
            <a:r>
              <a:rPr lang="en-US" altLang="ko-KR" dirty="0"/>
              <a:t>- </a:t>
            </a:r>
            <a:r>
              <a:rPr lang="ko-KR" altLang="en-US" dirty="0"/>
              <a:t>데이터 값들 중 최소값</a:t>
            </a: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863588" y="163306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6578" y="163306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81301" y="168895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221113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07EE4-32B5-3747-8894-D7C530D8525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A0E3-71B4-554B-92D6-A986A3879AE9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Training and Predicting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98B1E-B81C-C14E-9A8B-DF2C22C85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31" y="1765412"/>
            <a:ext cx="3860800" cy="1206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1914CF-844D-4543-9F62-3DDE92818D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62"/>
          <a:stretch/>
        </p:blipFill>
        <p:spPr>
          <a:xfrm>
            <a:off x="966431" y="3282730"/>
            <a:ext cx="6235700" cy="22705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569663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07EE4-32B5-3747-8894-D7C530D8525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A0E3-71B4-554B-92D6-A986A3879AE9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Finding K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979C84-FB47-9E4A-BAEB-F85949B5B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4" y="1516333"/>
            <a:ext cx="5626100" cy="214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6E6DE7-2040-CC44-9D74-A96A7F716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61048"/>
            <a:ext cx="7086600" cy="67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397B62-80B6-514B-BFAA-EE4D5F385E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6" b="70874"/>
          <a:stretch/>
        </p:blipFill>
        <p:spPr>
          <a:xfrm>
            <a:off x="1014048" y="4761148"/>
            <a:ext cx="4432300" cy="12708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849998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07EE4-32B5-3747-8894-D7C530D8525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A0E3-71B4-554B-92D6-A986A3879AE9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Result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066F1-AFA9-B646-A0A8-B30DD8BD65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8"/>
          <a:stretch/>
        </p:blipFill>
        <p:spPr>
          <a:xfrm>
            <a:off x="793319" y="2000905"/>
            <a:ext cx="6042749" cy="39483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6061546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719572" y="908720"/>
            <a:ext cx="766885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985E28-F914-824F-9467-27BDD29ED2D1}"/>
              </a:ext>
            </a:extLst>
          </p:cNvPr>
          <p:cNvSpPr/>
          <p:nvPr/>
        </p:nvSpPr>
        <p:spPr>
          <a:xfrm>
            <a:off x="539552" y="1914371"/>
            <a:ext cx="4572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3000" b="1" dirty="0"/>
              <a:t>KNN</a:t>
            </a:r>
            <a:r>
              <a:rPr lang="ko-KR" altLang="en-US" sz="3000" b="1" dirty="0"/>
              <a:t>의 장점</a:t>
            </a:r>
          </a:p>
          <a:p>
            <a:endParaRPr lang="en" altLang="ko-KR" sz="3000" b="1" dirty="0"/>
          </a:p>
          <a:p>
            <a:endParaRPr lang="en" altLang="ko-KR" sz="3000" b="1" dirty="0"/>
          </a:p>
          <a:p>
            <a:endParaRPr lang="en" altLang="ko-KR" sz="3000" b="1" dirty="0"/>
          </a:p>
          <a:p>
            <a:r>
              <a:rPr lang="en" altLang="ko-KR" sz="3000" b="1" dirty="0"/>
              <a:t>KNN</a:t>
            </a:r>
            <a:r>
              <a:rPr lang="ko-KR" altLang="en-US" sz="3000" b="1" dirty="0"/>
              <a:t>의 단점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5A155C-F8FB-1A45-82F6-9E138BDB0A5D}"/>
              </a:ext>
            </a:extLst>
          </p:cNvPr>
          <p:cNvSpPr/>
          <p:nvPr/>
        </p:nvSpPr>
        <p:spPr>
          <a:xfrm>
            <a:off x="719572" y="2528900"/>
            <a:ext cx="6012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알고리즘이 간단하여 구현하기 쉽다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수치 기반 데이터 분류 작업에서 성능이 좋다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2D6522-A0DD-F543-AD6E-F2CA779ED2B5}"/>
              </a:ext>
            </a:extLst>
          </p:cNvPr>
          <p:cNvSpPr/>
          <p:nvPr/>
        </p:nvSpPr>
        <p:spPr>
          <a:xfrm>
            <a:off x="719572" y="4366845"/>
            <a:ext cx="75608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 데이터의 양이 많으면 분류 속도가 느려진다 </a:t>
            </a:r>
            <a:endParaRPr lang="en-US" altLang="ko-KR" sz="2200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차원</a:t>
            </a:r>
            <a:r>
              <a:rPr lang="en-US" altLang="ko-KR" sz="22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22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벡터</a:t>
            </a:r>
            <a:r>
              <a:rPr lang="en-US" altLang="ko-KR" sz="22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22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크기가 크면 </a:t>
            </a:r>
            <a:r>
              <a:rPr lang="ko-KR" altLang="en-US" sz="2200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계산량이</a:t>
            </a:r>
            <a:r>
              <a:rPr lang="ko-KR" altLang="en-US" sz="2200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많아진다</a:t>
            </a:r>
          </a:p>
        </p:txBody>
      </p:sp>
    </p:spTree>
    <p:extLst>
      <p:ext uri="{BB962C8B-B14F-4D97-AF65-F5344CB8AC3E}">
        <p14:creationId xmlns:p14="http://schemas.microsoft.com/office/powerpoint/2010/main" val="4030307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4CC6DA-27DB-0A4F-832F-D93860F5F0EA}"/>
              </a:ext>
            </a:extLst>
          </p:cNvPr>
          <p:cNvSpPr/>
          <p:nvPr/>
        </p:nvSpPr>
        <p:spPr>
          <a:xfrm>
            <a:off x="950711" y="1124744"/>
            <a:ext cx="772573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409D00"/>
                </a:solidFill>
                <a:latin typeface="Spoqa Han Sans"/>
              </a:rPr>
              <a:t>Classification</a:t>
            </a:r>
            <a:r>
              <a:rPr lang="ko-KR" altLang="en-US" sz="3000" b="1" dirty="0">
                <a:solidFill>
                  <a:srgbClr val="409D00"/>
                </a:solidFill>
                <a:latin typeface="Spoqa Han Sans"/>
              </a:rPr>
              <a:t>에서의 </a:t>
            </a:r>
            <a:r>
              <a:rPr lang="en-US" altLang="ko-KR" sz="3000" b="1" dirty="0">
                <a:solidFill>
                  <a:srgbClr val="409D00"/>
                </a:solidFill>
                <a:latin typeface="Spoqa Han Sans"/>
              </a:rPr>
              <a:t>Activate Function</a:t>
            </a:r>
            <a:endParaRPr lang="en" altLang="ko-KR" sz="3000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  <a:latin typeface="Spoqa Han Sans"/>
              </a:rPr>
              <a:t>Binary Classification</a:t>
            </a:r>
            <a:r>
              <a:rPr lang="ko-KR" altLang="en-US" b="1" dirty="0">
                <a:solidFill>
                  <a:srgbClr val="000000"/>
                </a:solidFill>
                <a:latin typeface="Spoqa Han Sans"/>
              </a:rPr>
              <a:t>에서는 </a:t>
            </a:r>
            <a:r>
              <a:rPr lang="en-US" altLang="ko-KR" b="1" dirty="0">
                <a:solidFill>
                  <a:srgbClr val="000000"/>
                </a:solidFill>
                <a:latin typeface="Spoqa Han Sans"/>
              </a:rPr>
              <a:t>Output Layer</a:t>
            </a:r>
            <a:r>
              <a:rPr lang="ko-KR" altLang="en-US" b="1" dirty="0">
                <a:solidFill>
                  <a:srgbClr val="000000"/>
                </a:solidFill>
                <a:latin typeface="Spoqa Han Sans"/>
              </a:rPr>
              <a:t>에 주로 </a:t>
            </a:r>
            <a:r>
              <a:rPr lang="en" altLang="ko-KR" b="1" dirty="0">
                <a:solidFill>
                  <a:srgbClr val="000000"/>
                </a:solidFill>
                <a:latin typeface="Spoqa Han Sans"/>
              </a:rPr>
              <a:t>Sigmoid </a:t>
            </a:r>
            <a:r>
              <a:rPr lang="ko-KR" altLang="en-US" b="1" dirty="0">
                <a:solidFill>
                  <a:srgbClr val="000000"/>
                </a:solidFill>
                <a:latin typeface="Spoqa Han Sans"/>
              </a:rPr>
              <a:t>함수를 사용</a:t>
            </a: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b="1" dirty="0">
                <a:solidFill>
                  <a:srgbClr val="000000"/>
                </a:solidFill>
                <a:latin typeface="Spoqa Han Sans"/>
              </a:rPr>
              <a:t>M</a:t>
            </a:r>
            <a:r>
              <a:rPr lang="en-US" altLang="ko-KR" b="1" dirty="0" err="1">
                <a:solidFill>
                  <a:srgbClr val="000000"/>
                </a:solidFill>
                <a:latin typeface="Spoqa Han Sans"/>
              </a:rPr>
              <a:t>ulti</a:t>
            </a:r>
            <a:r>
              <a:rPr lang="en-US" altLang="ko-KR" b="1" dirty="0">
                <a:solidFill>
                  <a:srgbClr val="000000"/>
                </a:solidFill>
                <a:latin typeface="Spoqa Han Sans"/>
              </a:rPr>
              <a:t>-Label Classification </a:t>
            </a:r>
            <a:r>
              <a:rPr lang="ko-KR" altLang="en-US" b="1" dirty="0">
                <a:solidFill>
                  <a:srgbClr val="000000"/>
                </a:solidFill>
                <a:latin typeface="Spoqa Han Sans"/>
              </a:rPr>
              <a:t>에서는 </a:t>
            </a:r>
            <a:r>
              <a:rPr lang="en" altLang="ko-KR" b="1" dirty="0" err="1">
                <a:solidFill>
                  <a:srgbClr val="000000"/>
                </a:solidFill>
                <a:latin typeface="Spoqa Han Sans"/>
              </a:rPr>
              <a:t>Softmax</a:t>
            </a:r>
            <a:r>
              <a:rPr lang="ko-KR" altLang="en-US" b="1" dirty="0" err="1">
                <a:solidFill>
                  <a:srgbClr val="000000"/>
                </a:solidFill>
                <a:latin typeface="Spoqa Han Sans"/>
              </a:rPr>
              <a:t>를</a:t>
            </a:r>
            <a:r>
              <a:rPr lang="ko-KR" altLang="en-US" b="1" dirty="0">
                <a:solidFill>
                  <a:srgbClr val="000000"/>
                </a:solidFill>
                <a:latin typeface="Spoqa Han Sans"/>
              </a:rPr>
              <a:t> 사용하는 것이 좋음</a:t>
            </a:r>
            <a:endParaRPr lang="ko-KR" altLang="en-US" dirty="0">
              <a:solidFill>
                <a:srgbClr val="000000"/>
              </a:solidFill>
              <a:latin typeface="Spoqa Han Sans"/>
            </a:endParaRP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BB20FE-6BDB-0244-80FA-A3AFE5340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76" y="2293923"/>
            <a:ext cx="4161352" cy="23232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675F6D-89D8-DA4D-810F-829F353A5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5337212"/>
            <a:ext cx="1908202" cy="1066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73284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6A2D68-BE5A-0D42-A684-3C7987ABF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62" y="783078"/>
            <a:ext cx="7937500" cy="3517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8D2095-3A6E-3249-A84F-CBE02AB63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19" y="4869160"/>
            <a:ext cx="6787496" cy="10977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240B07-6C66-C343-B7B7-B666254B9098}"/>
              </a:ext>
            </a:extLst>
          </p:cNvPr>
          <p:cNvSpPr/>
          <p:nvPr/>
        </p:nvSpPr>
        <p:spPr>
          <a:xfrm>
            <a:off x="1175768" y="4552434"/>
            <a:ext cx="1380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Instead</a:t>
            </a:r>
            <a:r>
              <a:rPr lang="en-US" altLang="ko-KR" sz="24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698218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4CC6DA-27DB-0A4F-832F-D93860F5F0EA}"/>
              </a:ext>
            </a:extLst>
          </p:cNvPr>
          <p:cNvSpPr/>
          <p:nvPr/>
        </p:nvSpPr>
        <p:spPr>
          <a:xfrm>
            <a:off x="950711" y="1124744"/>
            <a:ext cx="772573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rgbClr val="409D00"/>
                </a:solidFill>
                <a:latin typeface="Spoqa Han Sans"/>
              </a:rPr>
              <a:t>Classification</a:t>
            </a:r>
            <a:r>
              <a:rPr lang="ko-KR" altLang="en-US" sz="3000" b="1" dirty="0">
                <a:solidFill>
                  <a:srgbClr val="409D00"/>
                </a:solidFill>
                <a:latin typeface="Spoqa Han Sans"/>
              </a:rPr>
              <a:t>에서의 </a:t>
            </a:r>
            <a:r>
              <a:rPr lang="en-US" altLang="ko-KR" sz="3000" b="1" dirty="0">
                <a:solidFill>
                  <a:srgbClr val="409D00"/>
                </a:solidFill>
                <a:latin typeface="Spoqa Han Sans"/>
              </a:rPr>
              <a:t>Cost function</a:t>
            </a:r>
            <a:endParaRPr lang="en" altLang="ko-KR" sz="3000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  <a:latin typeface="Spoqa Han Sans"/>
              </a:rPr>
              <a:t>Cross </a:t>
            </a:r>
            <a:r>
              <a:rPr lang="en-US" altLang="ko-KR" b="1" dirty="0" err="1">
                <a:solidFill>
                  <a:srgbClr val="000000"/>
                </a:solidFill>
                <a:latin typeface="Spoqa Han Sans"/>
              </a:rPr>
              <a:t>Entrophy</a:t>
            </a:r>
            <a:r>
              <a:rPr lang="ko-KR" altLang="en-US" b="1" dirty="0">
                <a:solidFill>
                  <a:srgbClr val="000000"/>
                </a:solidFill>
                <a:latin typeface="Spoqa Han Sans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Spoqa Han Sans"/>
              </a:rPr>
              <a:t>:</a:t>
            </a:r>
            <a:r>
              <a:rPr lang="ko-KR" altLang="en-US" b="1" dirty="0">
                <a:solidFill>
                  <a:srgbClr val="000000"/>
                </a:solidFill>
                <a:latin typeface="Spoqa Han Sans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poqa Han Sans"/>
              </a:rPr>
              <a:t>One-hot</a:t>
            </a:r>
            <a:r>
              <a:rPr lang="ko-KR" altLang="en-US" dirty="0">
                <a:solidFill>
                  <a:srgbClr val="000000"/>
                </a:solidFill>
                <a:latin typeface="Spoqa Han Sans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Spoqa Han Sans"/>
              </a:rPr>
              <a:t>Encoding</a:t>
            </a:r>
            <a:r>
              <a:rPr lang="ko-KR" altLang="en-US" dirty="0">
                <a:solidFill>
                  <a:srgbClr val="000000"/>
                </a:solidFill>
                <a:latin typeface="Spoqa Han Sans"/>
              </a:rPr>
              <a:t>을 사용하는 분류 문제에 용이</a:t>
            </a:r>
            <a:endParaRPr lang="en-US" altLang="ko-KR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Spoqa Han Sans"/>
            </a:endParaRPr>
          </a:p>
          <a:p>
            <a:r>
              <a:rPr lang="en-US" altLang="ko-KR" dirty="0" err="1">
                <a:solidFill>
                  <a:srgbClr val="000000"/>
                </a:solidFill>
                <a:latin typeface="Spoqa Han Sans"/>
              </a:rPr>
              <a:t>Entrophy</a:t>
            </a:r>
            <a:r>
              <a:rPr lang="ko-KR" altLang="en-US" dirty="0">
                <a:solidFill>
                  <a:srgbClr val="000000"/>
                </a:solidFill>
                <a:latin typeface="Spoqa Han Sans"/>
              </a:rPr>
              <a:t>란</a:t>
            </a:r>
            <a:r>
              <a:rPr lang="en-US" altLang="ko-KR" dirty="0">
                <a:solidFill>
                  <a:srgbClr val="000000"/>
                </a:solidFill>
                <a:latin typeface="Spoqa Han Sans"/>
              </a:rPr>
              <a:t>…?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r>
              <a:rPr lang="ko-KR" altLang="en-US" b="1" dirty="0">
                <a:solidFill>
                  <a:srgbClr val="000000"/>
                </a:solidFill>
                <a:latin typeface="Spoqa Han Sans"/>
              </a:rPr>
              <a:t>메시지가 가진 정보를 수량화</a:t>
            </a: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Spoqa Han Sans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Spoqa Han Sans"/>
              </a:rPr>
              <a:t>ex) </a:t>
            </a:r>
            <a:r>
              <a:rPr lang="ko-KR" altLang="en-US" dirty="0">
                <a:solidFill>
                  <a:srgbClr val="000000"/>
                </a:solidFill>
                <a:latin typeface="Spoqa Han Sans"/>
              </a:rPr>
              <a:t>고비사막에 눈이 왔다 </a:t>
            </a:r>
            <a:r>
              <a:rPr lang="en-US" altLang="ko-KR" dirty="0">
                <a:solidFill>
                  <a:srgbClr val="000000"/>
                </a:solidFill>
                <a:latin typeface="Spoqa Han Sans"/>
              </a:rPr>
              <a:t>vs </a:t>
            </a:r>
            <a:r>
              <a:rPr lang="ko-KR" altLang="en-US" dirty="0">
                <a:solidFill>
                  <a:srgbClr val="000000"/>
                </a:solidFill>
                <a:latin typeface="Spoqa Han Sans"/>
              </a:rPr>
              <a:t>대관령에 눈이 왔다</a:t>
            </a:r>
            <a:endParaRPr lang="en" altLang="ko-KR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" altLang="ko-KR" b="1" dirty="0">
              <a:solidFill>
                <a:srgbClr val="000000"/>
              </a:solidFill>
              <a:latin typeface="Spoqa Han Sans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97B559-157D-AA44-BEC1-F6F6D052A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60469"/>
            <a:ext cx="6164533" cy="1808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A03B22-86A0-904A-9218-3085A27E2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2275148"/>
            <a:ext cx="4025900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398815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6A32E-F1E5-5F42-A9AC-AA3CB337EE70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Cross </a:t>
            </a:r>
            <a:r>
              <a:rPr lang="en-US" altLang="ko-KR" sz="3200" b="1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Entrophy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E3427B-9F83-6447-BCC1-7E7223757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12776"/>
            <a:ext cx="3429000" cy="825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DBDA45-2BF6-8E4B-A742-76A623906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25953"/>
            <a:ext cx="7283126" cy="26152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52F08-2B5B-864B-942A-320635E24926}"/>
              </a:ext>
            </a:extLst>
          </p:cNvPr>
          <p:cNvSpPr/>
          <p:nvPr/>
        </p:nvSpPr>
        <p:spPr>
          <a:xfrm>
            <a:off x="1043608" y="5255912"/>
            <a:ext cx="7416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dirty="0">
                <a:solidFill>
                  <a:srgbClr val="333333"/>
                </a:solidFill>
                <a:latin typeface="Spoqa Han Sans"/>
              </a:rPr>
              <a:t>KL-divergence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는 </a:t>
            </a:r>
            <a:r>
              <a:rPr lang="en" altLang="ko-KR" dirty="0">
                <a:solidFill>
                  <a:srgbClr val="333333"/>
                </a:solidFill>
                <a:latin typeface="STIXGeneral-Italic" pitchFamily="2" charset="2"/>
              </a:rPr>
              <a:t>p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와 </a:t>
            </a:r>
            <a:r>
              <a:rPr lang="en" altLang="ko-KR" dirty="0">
                <a:solidFill>
                  <a:srgbClr val="333333"/>
                </a:solidFill>
                <a:latin typeface="STIXGeneral-Italic" pitchFamily="2" charset="2"/>
              </a:rPr>
              <a:t>q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의 </a:t>
            </a:r>
            <a:r>
              <a:rPr lang="en" altLang="ko-KR" dirty="0">
                <a:solidFill>
                  <a:srgbClr val="333333"/>
                </a:solidFill>
                <a:latin typeface="Spoqa Han Sans"/>
              </a:rPr>
              <a:t>cross entropy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에서 </a:t>
            </a:r>
            <a:r>
              <a:rPr lang="en" altLang="ko-KR" dirty="0">
                <a:solidFill>
                  <a:srgbClr val="333333"/>
                </a:solidFill>
                <a:latin typeface="STIXGeneral-Italic" pitchFamily="2" charset="2"/>
              </a:rPr>
              <a:t>p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의 엔트로피를 뺀 값</a:t>
            </a:r>
            <a:r>
              <a:rPr lang="en-US" altLang="ko-KR" dirty="0">
                <a:solidFill>
                  <a:srgbClr val="333333"/>
                </a:solidFill>
                <a:latin typeface="Spoqa Han Sans"/>
              </a:rPr>
              <a:t>. 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23A963-5481-CD49-9CBE-E165E7BB012B}"/>
              </a:ext>
            </a:extLst>
          </p:cNvPr>
          <p:cNvSpPr/>
          <p:nvPr/>
        </p:nvSpPr>
        <p:spPr>
          <a:xfrm>
            <a:off x="1044763" y="5721588"/>
            <a:ext cx="7196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결과적으로는 </a:t>
            </a:r>
            <a:r>
              <a:rPr lang="en" altLang="ko-KR" dirty="0">
                <a:solidFill>
                  <a:srgbClr val="333333"/>
                </a:solidFill>
                <a:latin typeface="Spoqa Han Sans"/>
              </a:rPr>
              <a:t>KL-divergence</a:t>
            </a:r>
            <a:r>
              <a:rPr lang="ko-KR" altLang="en-US" dirty="0" err="1">
                <a:solidFill>
                  <a:srgbClr val="333333"/>
                </a:solidFill>
                <a:latin typeface="Spoqa Han Sans"/>
              </a:rPr>
              <a:t>를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 </a:t>
            </a:r>
            <a:r>
              <a:rPr lang="en" altLang="ko-KR" dirty="0">
                <a:solidFill>
                  <a:srgbClr val="333333"/>
                </a:solidFill>
                <a:latin typeface="Spoqa Han Sans"/>
              </a:rPr>
              <a:t>minimize 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하는 것이 중요함</a:t>
            </a:r>
            <a:r>
              <a:rPr lang="en-US" altLang="ko-KR" dirty="0">
                <a:solidFill>
                  <a:srgbClr val="333333"/>
                </a:solidFill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154627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934357-F9FB-9D4A-A6D8-B3F52CF7BDC3}"/>
              </a:ext>
            </a:extLst>
          </p:cNvPr>
          <p:cNvSpPr/>
          <p:nvPr/>
        </p:nvSpPr>
        <p:spPr>
          <a:xfrm>
            <a:off x="950711" y="692696"/>
            <a:ext cx="77257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  <a:latin typeface="Spoqa Han Sans"/>
              </a:rPr>
              <a:t>Binary Classification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endParaRPr lang="en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0000"/>
              </a:solidFill>
              <a:latin typeface="Spoqa Han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  <a:latin typeface="Spoqa Han Sans"/>
              </a:rPr>
              <a:t>Multi-label </a:t>
            </a:r>
            <a:r>
              <a:rPr lang="en-US" altLang="ko-KR" b="1" dirty="0" smtClean="0">
                <a:solidFill>
                  <a:srgbClr val="000000"/>
                </a:solidFill>
                <a:latin typeface="Spoqa Han Sans"/>
              </a:rPr>
              <a:t>Classification -&gt; categorical </a:t>
            </a:r>
            <a:r>
              <a:rPr lang="en-US" altLang="ko-KR" b="1" dirty="0" err="1" smtClean="0">
                <a:solidFill>
                  <a:srgbClr val="000000"/>
                </a:solidFill>
                <a:latin typeface="Spoqa Han Sans"/>
              </a:rPr>
              <a:t>crossEntropy</a:t>
            </a:r>
            <a:endParaRPr lang="ko-KR" altLang="en-US" dirty="0">
              <a:solidFill>
                <a:srgbClr val="000000"/>
              </a:solidFill>
              <a:latin typeface="Spoqa Han Sans"/>
            </a:endParaRP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314A91-22D2-4E46-A08F-354EE57DA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70"/>
          <a:stretch/>
        </p:blipFill>
        <p:spPr>
          <a:xfrm>
            <a:off x="922994" y="1542989"/>
            <a:ext cx="6437314" cy="17965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2CC5C9-C86B-4D4C-AEDB-651685A4A5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509120"/>
            <a:ext cx="5919182" cy="20306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3431986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1043608" y="1220940"/>
            <a:ext cx="7668852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Supervised Learning</a:t>
            </a: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marL="742950" lvl="0" indent="-742950">
              <a:buAutoNum type="arabicPeriod"/>
              <a:defRPr lang="ko-KR" altLang="en-US"/>
            </a:pPr>
            <a:r>
              <a:rPr lang="en-US" altLang="ko-KR" sz="3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Regression</a:t>
            </a:r>
          </a:p>
          <a:p>
            <a:pPr marL="742950" lvl="0" indent="-742950">
              <a:buAutoNum type="arabicPeriod"/>
              <a:defRPr lang="ko-KR" altLang="en-US"/>
            </a:pPr>
            <a:r>
              <a:rPr lang="en-US" altLang="ko-KR" sz="3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Classification</a:t>
            </a:r>
          </a:p>
          <a:p>
            <a:pPr lvl="0">
              <a:defRPr lang="ko-KR" altLang="en-US"/>
            </a:pPr>
            <a:r>
              <a:rPr lang="en-US" altLang="ko-KR" sz="25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    -&gt;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데이터가 어느 범주</a:t>
            </a: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(category)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에 속하는 지를 판단하는 방법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en-US" altLang="ko-KR" sz="25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en-US" altLang="ko-KR" sz="25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Ex) </a:t>
            </a:r>
            <a:r>
              <a:rPr lang="ko-KR" altLang="en-US" sz="25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스팸메일</a:t>
            </a:r>
            <a:r>
              <a:rPr lang="en-US" altLang="ko-KR" sz="25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, </a:t>
            </a:r>
            <a:r>
              <a:rPr lang="ko-KR" altLang="en-US" sz="25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암 진단</a:t>
            </a:r>
            <a:r>
              <a:rPr lang="en-US" altLang="ko-KR" sz="25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, </a:t>
            </a:r>
            <a:r>
              <a:rPr lang="ko-KR" altLang="en-US" sz="25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성적 등등</a:t>
            </a:r>
            <a:endParaRPr lang="en-US" altLang="ko-KR" sz="25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ko-KR" altLang="en-US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504DC-955B-914F-9EA1-7C8EC2CA0443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Data Load &amp; Encoding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954E7E7-3AF1-C44E-9821-AD596B56F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3" y="1496009"/>
            <a:ext cx="7859547" cy="27250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F0E9CF-CC75-9F4E-A255-5DEF4BC0C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83" y="4563303"/>
            <a:ext cx="5295900" cy="1244600"/>
          </a:xfrm>
          <a:prstGeom prst="rect">
            <a:avLst/>
          </a:prstGeom>
        </p:spPr>
      </p:pic>
      <p:sp>
        <p:nvSpPr>
          <p:cNvPr id="29" name="액자 28">
            <a:extLst>
              <a:ext uri="{FF2B5EF4-FFF2-40B4-BE49-F238E27FC236}">
                <a16:creationId xmlns:a16="http://schemas.microsoft.com/office/drawing/2014/main" id="{402FB081-EBFC-214F-8C77-A840D787077D}"/>
              </a:ext>
            </a:extLst>
          </p:cNvPr>
          <p:cNvSpPr/>
          <p:nvPr/>
        </p:nvSpPr>
        <p:spPr>
          <a:xfrm>
            <a:off x="1367644" y="2168860"/>
            <a:ext cx="486054" cy="17229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C9942E5-C7B8-7A45-B253-B771BC4F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36" y="4437112"/>
            <a:ext cx="406400" cy="16891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107149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504DC-955B-914F-9EA1-7C8EC2CA0443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Split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2AD318-CDB5-FA48-AD7F-2BF16BADB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4" y="1510045"/>
            <a:ext cx="3721100" cy="2413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778C73-5141-6F44-8E0C-D7F0FCD54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72" y="3923045"/>
            <a:ext cx="7543800" cy="2019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81025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504DC-955B-914F-9EA1-7C8EC2CA0443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Modeling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165C97-5995-D648-B85A-26E530DD2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28"/>
          <a:stretch/>
        </p:blipFill>
        <p:spPr>
          <a:xfrm>
            <a:off x="988061" y="1475875"/>
            <a:ext cx="7831917" cy="17201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EC8F8A-AA88-0644-8EC5-34FD66382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05" r="43461"/>
          <a:stretch/>
        </p:blipFill>
        <p:spPr>
          <a:xfrm>
            <a:off x="1014276" y="3396117"/>
            <a:ext cx="5169942" cy="26048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4730665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504DC-955B-914F-9EA1-7C8EC2CA0443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Training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C7FB6A-A09B-B74E-8278-6C08FA416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06" y="1506584"/>
            <a:ext cx="8030624" cy="44867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2816061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3226840"/>
            <a:ext cx="4667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19766" y="3667090"/>
            <a:ext cx="5709958" cy="33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 lang="ko-KR" altLang="en-US"/>
            </a:pPr>
            <a:endParaRPr lang="ko-KR" altLang="en-US" sz="160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0504DC-955B-914F-9EA1-7C8EC2CA0443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Result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9AD282-3546-3A4C-B4F4-44FA8568D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1556792"/>
            <a:ext cx="6946900" cy="2590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6A5DB7-D95D-B84D-9C0F-2B55ACE83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00" y="4503936"/>
            <a:ext cx="2603500" cy="368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6AF418-2CD9-5341-8DB5-591B734E4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0" y="4548386"/>
            <a:ext cx="2628900" cy="279400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E1207369-F0E7-4742-B2B4-EDCF45ABBFA9}"/>
              </a:ext>
            </a:extLst>
          </p:cNvPr>
          <p:cNvSpPr/>
          <p:nvPr/>
        </p:nvSpPr>
        <p:spPr>
          <a:xfrm>
            <a:off x="4427984" y="4592836"/>
            <a:ext cx="504056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FA05C0-C85D-8743-AF0D-F9396C2914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5487440"/>
            <a:ext cx="2806700" cy="660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552888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137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74B41-CB22-C14F-8C78-5ABB137A77E9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Load MNIST data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88277A-3EE8-6C44-8C64-49D9773EC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4" y="1679322"/>
            <a:ext cx="4864100" cy="1460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C1188A-BD68-4D47-A78C-85731B19A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74" y="974152"/>
            <a:ext cx="2387600" cy="23622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1A3F03-A2E5-1F48-B011-0AD82D788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4" y="3780389"/>
            <a:ext cx="5245100" cy="622300"/>
          </a:xfrm>
          <a:prstGeom prst="rect">
            <a:avLst/>
          </a:prstGeom>
        </p:spPr>
      </p:pic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76588168-8558-D840-84F4-2FC48A5928B8}"/>
              </a:ext>
            </a:extLst>
          </p:cNvPr>
          <p:cNvSpPr/>
          <p:nvPr/>
        </p:nvSpPr>
        <p:spPr>
          <a:xfrm>
            <a:off x="5724128" y="2744924"/>
            <a:ext cx="478846" cy="18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9A0EAE-E785-BA4C-AD3A-B6F83F3BCBD0}"/>
              </a:ext>
            </a:extLst>
          </p:cNvPr>
          <p:cNvSpPr/>
          <p:nvPr/>
        </p:nvSpPr>
        <p:spPr>
          <a:xfrm>
            <a:off x="933288" y="4809346"/>
            <a:ext cx="50561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Spoqa Han Sans"/>
              </a:rPr>
              <a:t>28 x 28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의 </a:t>
            </a:r>
            <a:r>
              <a:rPr lang="en-US" altLang="ko-KR" dirty="0">
                <a:solidFill>
                  <a:srgbClr val="333333"/>
                </a:solidFill>
                <a:latin typeface="Spoqa Han Sans"/>
              </a:rPr>
              <a:t>2D Image</a:t>
            </a:r>
            <a:r>
              <a:rPr lang="ko-KR" altLang="en-US" dirty="0" err="1">
                <a:solidFill>
                  <a:srgbClr val="333333"/>
                </a:solidFill>
                <a:latin typeface="Spoqa Han Sans"/>
              </a:rPr>
              <a:t>를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Spoqa Han Sans"/>
              </a:rPr>
              <a:t>1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차원 </a:t>
            </a:r>
            <a:r>
              <a:rPr lang="en-US" altLang="ko-KR" dirty="0">
                <a:solidFill>
                  <a:srgbClr val="333333"/>
                </a:solidFill>
                <a:latin typeface="Spoqa Han Sans"/>
              </a:rPr>
              <a:t>Tensor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로 변환해야 함</a:t>
            </a:r>
            <a:endParaRPr lang="en-US" altLang="ko-KR" dirty="0">
              <a:solidFill>
                <a:srgbClr val="333333"/>
              </a:solidFill>
              <a:latin typeface="Spoqa Han Sans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Spoqa Han Sans"/>
              </a:rPr>
              <a:t>CNN</a:t>
            </a:r>
            <a:r>
              <a:rPr lang="ko-KR" altLang="en-US" dirty="0">
                <a:solidFill>
                  <a:srgbClr val="333333"/>
                </a:solidFill>
                <a:latin typeface="Spoqa Han Sans"/>
              </a:rPr>
              <a:t>을 이용하지 않을 것이기 때문</a:t>
            </a:r>
            <a:endParaRPr lang="en-US" altLang="ko-KR" dirty="0">
              <a:solidFill>
                <a:srgbClr val="333333"/>
              </a:solidFill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291713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137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74B41-CB22-C14F-8C78-5ABB137A77E9}"/>
              </a:ext>
            </a:extLst>
          </p:cNvPr>
          <p:cNvSpPr txBox="1"/>
          <p:nvPr/>
        </p:nvSpPr>
        <p:spPr>
          <a:xfrm>
            <a:off x="957874" y="575973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Modeling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9A0EAE-E785-BA4C-AD3A-B6F83F3BCBD0}"/>
              </a:ext>
            </a:extLst>
          </p:cNvPr>
          <p:cNvSpPr/>
          <p:nvPr/>
        </p:nvSpPr>
        <p:spPr>
          <a:xfrm>
            <a:off x="957874" y="1088740"/>
            <a:ext cx="23471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333333"/>
                </a:solidFill>
                <a:latin typeface="Spoqa Han Sans"/>
              </a:rPr>
              <a:t>1. Binary Cross Entropy</a:t>
            </a:r>
          </a:p>
          <a:p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F06813-EA51-EC44-B168-C7E0C6C5C76F}"/>
              </a:ext>
            </a:extLst>
          </p:cNvPr>
          <p:cNvSpPr/>
          <p:nvPr/>
        </p:nvSpPr>
        <p:spPr>
          <a:xfrm>
            <a:off x="935596" y="3631086"/>
            <a:ext cx="19604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333333"/>
                </a:solidFill>
                <a:latin typeface="Spoqa Han Sans"/>
              </a:rPr>
              <a:t>2. Categorical Cross Entropy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D30D90-704C-2747-A92A-F9E91DA93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7" y="1340768"/>
            <a:ext cx="7543028" cy="23762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4AB53B8-E9EB-2E43-BA46-83240B898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7" y="3887189"/>
            <a:ext cx="7144949" cy="28901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48172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137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74B41-CB22-C14F-8C78-5ABB137A77E9}"/>
              </a:ext>
            </a:extLst>
          </p:cNvPr>
          <p:cNvSpPr txBox="1"/>
          <p:nvPr/>
        </p:nvSpPr>
        <p:spPr>
          <a:xfrm>
            <a:off x="957874" y="764704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Test &amp; Rebuilding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B3A59B-6CA7-7A48-A8B0-5C2D54A15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90963"/>
            <a:ext cx="4572000" cy="457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346D80-CC95-4D46-80D2-B80173CDA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36" y="1705263"/>
            <a:ext cx="2171700" cy="228600"/>
          </a:xfrm>
          <a:prstGeom prst="rect">
            <a:avLst/>
          </a:prstGeom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A4184747-FCDB-2742-9DAE-92491460D289}"/>
              </a:ext>
            </a:extLst>
          </p:cNvPr>
          <p:cNvSpPr/>
          <p:nvPr/>
        </p:nvSpPr>
        <p:spPr>
          <a:xfrm>
            <a:off x="5904148" y="1705263"/>
            <a:ext cx="54004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B57CA5D-EDEB-3A4F-B34C-B58D112B9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0" y="2168860"/>
            <a:ext cx="7886700" cy="1600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425BFF4-975C-6F44-BBD5-8222FFE7B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37" y="4038373"/>
            <a:ext cx="7181567" cy="11188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C142B1F-4FF0-8645-A954-6417641A3C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/>
          <a:stretch/>
        </p:blipFill>
        <p:spPr>
          <a:xfrm>
            <a:off x="1016930" y="5625244"/>
            <a:ext cx="7213600" cy="976052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7A53CD6-F555-F64E-8874-07DB6E351D6B}"/>
              </a:ext>
            </a:extLst>
          </p:cNvPr>
          <p:cNvSpPr/>
          <p:nvPr/>
        </p:nvSpPr>
        <p:spPr>
          <a:xfrm>
            <a:off x="4489672" y="5086925"/>
            <a:ext cx="226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333333"/>
                </a:solidFill>
                <a:latin typeface="Spoqa Han Sans"/>
              </a:rPr>
              <a:t>.</a:t>
            </a:r>
          </a:p>
          <a:p>
            <a:r>
              <a:rPr lang="en-US" altLang="ko-KR" sz="1200" b="1" dirty="0">
                <a:solidFill>
                  <a:srgbClr val="333333"/>
                </a:solidFill>
                <a:latin typeface="Spoqa Han Sans"/>
              </a:rPr>
              <a:t>.</a:t>
            </a:r>
          </a:p>
          <a:p>
            <a:r>
              <a:rPr lang="en-US" altLang="ko-KR" sz="1200" b="1" dirty="0">
                <a:solidFill>
                  <a:srgbClr val="333333"/>
                </a:solidFill>
                <a:latin typeface="Spoqa Han Sans"/>
              </a:rPr>
              <a:t>.</a:t>
            </a:r>
            <a:endParaRPr lang="ko-KR" alt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022384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5137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74B41-CB22-C14F-8C78-5ABB137A77E9}"/>
              </a:ext>
            </a:extLst>
          </p:cNvPr>
          <p:cNvSpPr txBox="1"/>
          <p:nvPr/>
        </p:nvSpPr>
        <p:spPr>
          <a:xfrm>
            <a:off x="957874" y="764704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Test2 &amp; Result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D390600-1609-1E47-A145-7B54AA8AF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24" y="2071700"/>
            <a:ext cx="4572000" cy="4572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F3A811-FCEC-8548-B524-78DB76F05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36" y="2120280"/>
            <a:ext cx="2171700" cy="228600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593AB4B3-CC43-3D42-8492-7CC24F082B2F}"/>
              </a:ext>
            </a:extLst>
          </p:cNvPr>
          <p:cNvSpPr/>
          <p:nvPr/>
        </p:nvSpPr>
        <p:spPr>
          <a:xfrm>
            <a:off x="5904148" y="2156284"/>
            <a:ext cx="54004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809FA-BD33-6041-857A-E7C85CE40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031108"/>
            <a:ext cx="4660900" cy="469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28FC37-4FEC-DB4A-995F-EB7CF32D1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36" y="3151696"/>
            <a:ext cx="2171700" cy="241300"/>
          </a:xfrm>
          <a:prstGeom prst="rect">
            <a:avLst/>
          </a:prstGeom>
        </p:spPr>
      </p:pic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1C038045-AB3A-3841-9D39-91BBFF43DFF4}"/>
              </a:ext>
            </a:extLst>
          </p:cNvPr>
          <p:cNvSpPr/>
          <p:nvPr/>
        </p:nvSpPr>
        <p:spPr>
          <a:xfrm>
            <a:off x="5904148" y="3176972"/>
            <a:ext cx="540046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CB0D1-6553-134B-A80D-EF2FD26865C1}"/>
              </a:ext>
            </a:extLst>
          </p:cNvPr>
          <p:cNvSpPr/>
          <p:nvPr/>
        </p:nvSpPr>
        <p:spPr>
          <a:xfrm>
            <a:off x="1036762" y="1667021"/>
            <a:ext cx="1667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Spoqa Han Sans"/>
              </a:rPr>
              <a:t>First model test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AE12783-B0BD-6941-93DB-F9293DEDB401}"/>
              </a:ext>
            </a:extLst>
          </p:cNvPr>
          <p:cNvSpPr/>
          <p:nvPr/>
        </p:nvSpPr>
        <p:spPr>
          <a:xfrm>
            <a:off x="1043608" y="2659014"/>
            <a:ext cx="759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latin typeface="Spoqa Han Sans"/>
              </a:rPr>
              <a:t>Second model test </a:t>
            </a:r>
            <a:r>
              <a:rPr lang="en-US" altLang="ko-KR" sz="1400" dirty="0">
                <a:solidFill>
                  <a:srgbClr val="333333"/>
                </a:solidFill>
                <a:latin typeface="Spoqa Han Sans"/>
              </a:rPr>
              <a:t>(Validation set, Early stopping, Dense layer </a:t>
            </a:r>
            <a:r>
              <a:rPr lang="ko-KR" altLang="en-US" sz="1400" dirty="0">
                <a:solidFill>
                  <a:srgbClr val="333333"/>
                </a:solidFill>
                <a:latin typeface="Spoqa Han Sans"/>
              </a:rPr>
              <a:t>추가 </a:t>
            </a:r>
            <a:r>
              <a:rPr lang="en-US" altLang="ko-KR" sz="1400" dirty="0">
                <a:solidFill>
                  <a:srgbClr val="333333"/>
                </a:solidFill>
                <a:latin typeface="Spoqa Han Sans"/>
              </a:rPr>
              <a:t>,</a:t>
            </a:r>
            <a:r>
              <a:rPr lang="ko-KR" altLang="en-US" sz="1400" dirty="0">
                <a:solidFill>
                  <a:srgbClr val="333333"/>
                </a:solidFill>
                <a:latin typeface="Spoqa Han Sans"/>
              </a:rPr>
              <a:t> </a:t>
            </a:r>
            <a:r>
              <a:rPr lang="en-US" altLang="ko-KR" sz="1400" dirty="0">
                <a:solidFill>
                  <a:srgbClr val="333333"/>
                </a:solidFill>
                <a:latin typeface="Spoqa Han Sans"/>
              </a:rPr>
              <a:t>Epoch </a:t>
            </a:r>
            <a:r>
              <a:rPr lang="ko-KR" altLang="en-US" sz="1400" dirty="0">
                <a:solidFill>
                  <a:srgbClr val="333333"/>
                </a:solidFill>
                <a:latin typeface="Spoqa Han Sans"/>
              </a:rPr>
              <a:t>추가</a:t>
            </a:r>
            <a:r>
              <a:rPr lang="en-US" altLang="ko-KR" sz="1400" dirty="0">
                <a:solidFill>
                  <a:srgbClr val="333333"/>
                </a:solidFill>
                <a:latin typeface="Spoqa Han Sans"/>
              </a:rPr>
              <a:t>)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543E1C1-146A-FF45-A496-932BE1ACA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00" y="3745924"/>
            <a:ext cx="7061200" cy="2590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586471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 (Convolution Neural Network)</a:t>
            </a: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ko-KR" altLang="en-US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지금까지는 모두 </a:t>
            </a: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1</a:t>
            </a:r>
            <a:r>
              <a:rPr lang="ko-KR" altLang="en-US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차원 데이터를 학습 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en-US" altLang="ko-KR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-&gt;  </a:t>
            </a:r>
            <a:r>
              <a:rPr lang="ko-KR" altLang="en-US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/>
                <a:ea typeface="Yoon 윤고딕 520_TT"/>
              </a:rPr>
              <a:t>그러나 실제 </a:t>
            </a:r>
            <a:r>
              <a:rPr lang="ko-KR" altLang="en-US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/>
                <a:ea typeface="Yoon 윤고딕 520_TT"/>
              </a:rPr>
              <a:t>데이터를 보면 반드시 </a:t>
            </a: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/>
                <a:ea typeface="Yoon 윤고딕 520_TT"/>
              </a:rPr>
              <a:t>1</a:t>
            </a:r>
            <a:r>
              <a:rPr lang="ko-KR" altLang="en-US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Yoon 윤고딕 520_TT"/>
                <a:ea typeface="Yoon 윤고딕 520_TT"/>
              </a:rPr>
              <a:t>차원은 아님</a:t>
            </a:r>
            <a:endParaRPr lang="en-US" altLang="ko-KR" sz="25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FF0000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en-US" altLang="ko-KR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MNIST SET</a:t>
            </a:r>
            <a:r>
              <a:rPr lang="ko-KR" altLang="en-US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의 경우 </a:t>
            </a:r>
            <a:r>
              <a:rPr lang="en-US" altLang="ko-KR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: (28, 28, 1)</a:t>
            </a:r>
            <a:r>
              <a:rPr lang="ko-KR" altLang="en-US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의 </a:t>
            </a:r>
            <a:r>
              <a:rPr lang="en-US" altLang="ko-KR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3</a:t>
            </a:r>
            <a:r>
              <a:rPr lang="ko-KR" altLang="en-US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차원 데이터를 </a:t>
            </a:r>
            <a:r>
              <a:rPr lang="en-US" altLang="ko-KR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784 </a:t>
            </a:r>
            <a:r>
              <a:rPr lang="ko-KR" altLang="en-US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크기로 변형</a:t>
            </a:r>
            <a:endParaRPr lang="en-US" altLang="ko-KR" sz="2000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ko-KR" altLang="en-US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문제점 </a:t>
            </a:r>
            <a:r>
              <a:rPr lang="en-US" altLang="ko-KR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: </a:t>
            </a:r>
            <a:r>
              <a:rPr lang="en-US" altLang="ko-KR" sz="20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'</a:t>
            </a:r>
            <a:r>
              <a:rPr lang="ko-KR" altLang="en-US" sz="20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데이터의 형상</a:t>
            </a:r>
            <a:r>
              <a:rPr lang="en-US" altLang="ko-KR" sz="20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'</a:t>
            </a:r>
            <a:r>
              <a:rPr lang="ko-KR" altLang="en-US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이 무시</a:t>
            </a:r>
            <a:endParaRPr lang="en-US" altLang="ko-KR" sz="2000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68" y="4585423"/>
            <a:ext cx="1047896" cy="1076475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3887924" y="5001613"/>
            <a:ext cx="612068" cy="321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57" y="4156767"/>
            <a:ext cx="2038635" cy="21434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841076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719572" y="836712"/>
            <a:ext cx="7668852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2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Clustering </a:t>
            </a: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vs </a:t>
            </a:r>
            <a:r>
              <a:rPr lang="en-US" altLang="ko-KR" sz="32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Classification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ko-KR" altLang="en-US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4" y="1880828"/>
            <a:ext cx="8001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67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 (Convolution Neural Network)</a:t>
            </a: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en-US" altLang="ko-KR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CNN</a:t>
            </a: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의 기본 개념 </a:t>
            </a:r>
            <a:r>
              <a:rPr lang="en-US" altLang="ko-KR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: </a:t>
            </a:r>
          </a:p>
          <a:p>
            <a:pPr lvl="0">
              <a:defRPr lang="ko-KR" altLang="en-US"/>
            </a:pP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행렬로 표현된 필터의 각 요소가 데이터 처리에 적합하도록 </a:t>
            </a:r>
            <a:endParaRPr lang="en-US" altLang="ko-KR" sz="2000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ko-KR" altLang="en-US" sz="20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자동으로 </a:t>
            </a:r>
            <a:r>
              <a:rPr lang="ko-KR" altLang="en-US" sz="20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학습되게 함</a:t>
            </a:r>
            <a:endParaRPr lang="en-US" altLang="ko-KR" sz="2000" dirty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3068960"/>
            <a:ext cx="5352909" cy="97210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43608" y="2924944"/>
            <a:ext cx="1906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2D Convolution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077461"/>
            <a:ext cx="5095624" cy="25442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106116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 (Convolution Neural Network)</a:t>
            </a: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7" y="1340768"/>
            <a:ext cx="4028058" cy="51685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86781" y="1494656"/>
            <a:ext cx="4115357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Ex)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이미지 분류 알고리즘 개발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…?</a:t>
            </a:r>
          </a:p>
          <a:p>
            <a:endParaRPr lang="en-US" altLang="ko-KR" dirty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</a:endParaRPr>
          </a:p>
          <a:p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</a:endParaRPr>
          </a:p>
          <a:p>
            <a:r>
              <a:rPr lang="ko-KR" altLang="en-US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영상처리의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</a:t>
            </a:r>
            <a:r>
              <a:rPr lang="ko-KR" altLang="en-US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필터링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기법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:</a:t>
            </a:r>
          </a:p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고정된 필터를 이용하여 이미지 처리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endParaRPr lang="en-US" altLang="ko-KR" dirty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But Neural Network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에서의 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사람의 직관이 아닌 반복적인 학습을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통해 이미지 분류 정확도를 최대화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하는 필터를 학습시킬 필요가 있음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.</a:t>
            </a:r>
          </a:p>
          <a:p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때문에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Node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에서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Convolution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을 거쳐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가중치를 업데이트하는 방식의 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CNN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등장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6332956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 (Convolution Neural Network)</a:t>
            </a: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62" y="1656858"/>
            <a:ext cx="6944694" cy="14194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465004"/>
            <a:ext cx="7754432" cy="17909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71900" y="3068960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일반적인 인공 신경망의 구조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3994906" y="5193196"/>
            <a:ext cx="1548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CNN </a:t>
            </a:r>
            <a:r>
              <a:rPr lang="ko-KR" altLang="en-US" sz="12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신경망의 구조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043608" y="6074663"/>
            <a:ext cx="349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2D Convolution &amp; Pooling ???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747352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Convolutional Layer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8102" y="1527173"/>
            <a:ext cx="2182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1. 2D Convolution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8" y="1983501"/>
            <a:ext cx="7802064" cy="28769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3735883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Convolutional Layer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8102" y="1527173"/>
            <a:ext cx="1099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2. Stride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02" y="2202237"/>
            <a:ext cx="7964011" cy="147658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303748" y="3984550"/>
            <a:ext cx="1286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Stride = 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696236" y="3959768"/>
            <a:ext cx="1286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Stride = 2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58102" y="4604601"/>
            <a:ext cx="77221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일반적으로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stride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의 값은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1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로 설정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endParaRPr lang="en-US" altLang="ko-KR" dirty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이 때 입력 이미지에 대해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Convolution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을 수행하면</a:t>
            </a: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출력 이미지의 크기는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입력 이미지의 크기보다 작아지게 된다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. </a:t>
            </a:r>
          </a:p>
          <a:p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-&gt; layer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를 거치면서 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이미지의 크기는 점점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작아지게 된다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03894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Convolutional Layer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58102" y="1527173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3. Padding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15" y="2236396"/>
            <a:ext cx="8135485" cy="198147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58102" y="4604601"/>
            <a:ext cx="652774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입력 이미지의 가장자리에 특정 값으로 설정된 픽셀들을 추가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-&gt;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입력이미지와 출력 이미지의 크기를 같게 만든다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. </a:t>
            </a:r>
          </a:p>
          <a:p>
            <a:endParaRPr lang="en-US" altLang="ko-KR" dirty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CNN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에서 주로 사용하는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Padding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기법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: zero-padding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8252823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Pooling Layer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377171" y="4592161"/>
            <a:ext cx="4279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Stride</a:t>
            </a:r>
            <a:r>
              <a:rPr lang="ko-KR" altLang="en-US" sz="12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가 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2</a:t>
            </a:r>
            <a:r>
              <a:rPr lang="ko-KR" altLang="en-US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로 설정된 </a:t>
            </a:r>
            <a:r>
              <a:rPr lang="en-US" altLang="ko-KR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max-pooling </a:t>
            </a:r>
            <a:r>
              <a:rPr lang="ko-KR" altLang="en-US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기반 </a:t>
            </a:r>
            <a:r>
              <a:rPr lang="en-US" altLang="ko-KR" sz="12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Polling layer</a:t>
            </a:r>
            <a:r>
              <a:rPr lang="ko-KR" altLang="en-US" sz="12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의 </a:t>
            </a:r>
            <a:r>
              <a:rPr lang="ko-KR" altLang="en-US" sz="1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동작</a:t>
            </a:r>
            <a:endParaRPr lang="en-US" altLang="ko-KR" sz="1200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30" y="1917168"/>
            <a:ext cx="5500754" cy="27015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30683" y="1450231"/>
            <a:ext cx="157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Max Pooling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049897" y="5121188"/>
            <a:ext cx="7914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이미지 데이터의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특징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: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인접 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픽셀들 간의 </a:t>
            </a:r>
            <a:r>
              <a:rPr lang="ko-KR" altLang="en-US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유사도가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매우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높다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.</a:t>
            </a:r>
          </a:p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-&gt; Pooling Layer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는 이 특징을 바탕으로 설계 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ex) Max-pooling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의 경우에는 국소 영역에서 가장 큰 값을 </a:t>
            </a:r>
            <a:r>
              <a:rPr lang="ko-KR" altLang="en-US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대표값으로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설정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148295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Pooling Layer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30683" y="1450231"/>
            <a:ext cx="234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Max Pooling</a:t>
            </a:r>
            <a:r>
              <a:rPr lang="ko-KR" altLang="en-US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의 이점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030683" y="2765005"/>
            <a:ext cx="7914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픽셀들의 이동 및 회전에 의해 데이터가 수정되어도 </a:t>
            </a:r>
            <a:r>
              <a:rPr lang="ko-KR" altLang="en-US" dirty="0" err="1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출력값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보존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pPr marL="342900" indent="-342900">
              <a:buAutoNum type="arabicPeriod"/>
            </a:pPr>
            <a:endParaRPr lang="en-US" altLang="ko-KR" dirty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CNN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이 처리해야하는 이미지의 크기가 크게 줄어들기 때문에 인공신경망의 </a:t>
            </a: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model parameter 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또한 크게 감소한다</a:t>
            </a: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. </a:t>
            </a:r>
            <a:endParaRPr lang="en-US" altLang="ko-KR" dirty="0" smtClean="0">
              <a:ln w="9525">
                <a:solidFill>
                  <a:schemeClr val="tx1">
                    <a:alpha val="30000"/>
                  </a:schemeClr>
                </a:solidFill>
              </a:ln>
              <a:latin typeface="Yoon 윤고딕 520_TT"/>
              <a:ea typeface="Yoon 윤고딕 520_T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9091287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Tensor Convolution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44924"/>
            <a:ext cx="7732293" cy="366740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0710" y="1614169"/>
            <a:ext cx="6556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이미지 색상이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RGB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로 표현되었다면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…?</a:t>
            </a:r>
          </a:p>
          <a:p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-&gt;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채널의 크기는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3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이 되며 각각의 채널에 </a:t>
            </a:r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R, G, B </a:t>
            </a:r>
            <a:r>
              <a:rPr lang="ko-KR" altLang="en-US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값이 저장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463167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0710" y="799400"/>
            <a:ext cx="77977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Layer </a:t>
            </a:r>
            <a:r>
              <a:rPr lang="ko-KR" altLang="en-US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구조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5992061" cy="38962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50710" y="5625244"/>
            <a:ext cx="7273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Input -&gt; 2D Convolution(stride, padding) -&gt; Activation Function -&gt;</a:t>
            </a:r>
          </a:p>
          <a:p>
            <a:r>
              <a:rPr lang="en-US" altLang="ko-KR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Pooling -&gt; Output Layer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996361" y="3244334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latin typeface="Yoon 윤고딕 520_TT"/>
                <a:ea typeface="Yoon 윤고딕 520_TT"/>
              </a:rPr>
              <a:t>Input -&gt;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2621135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719572" y="908720"/>
            <a:ext cx="76688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0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Classification Method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07604" y="1952836"/>
            <a:ext cx="72008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AutoNum type="arabicPeriod"/>
              <a:defRPr lang="ko-KR" altLang="en-US"/>
            </a:pPr>
            <a:r>
              <a:rPr lang="en-US" altLang="ko-KR" sz="32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32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 (K-Nearest Neighbor)</a:t>
            </a: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	</a:t>
            </a:r>
          </a:p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2.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 (1D vector)</a:t>
            </a:r>
          </a:p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3.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</a:p>
          <a:p>
            <a:pPr lvl="0">
              <a:defRPr lang="ko-KR" altLang="en-US"/>
            </a:pPr>
            <a:endParaRPr lang="en-US" altLang="ko-KR" sz="30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30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en-US" altLang="ko-KR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Else)</a:t>
            </a:r>
            <a:r>
              <a:rPr lang="ko-KR" altLang="en-US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Naïve </a:t>
            </a:r>
            <a:r>
              <a:rPr lang="en-US" altLang="ko-KR" sz="2200" dirty="0" err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Bayse</a:t>
            </a:r>
            <a:r>
              <a:rPr lang="en-US" altLang="ko-KR" sz="22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, Decision Tree …</a:t>
            </a:r>
          </a:p>
        </p:txBody>
      </p:sp>
    </p:spTree>
    <p:extLst>
      <p:ext uri="{BB962C8B-B14F-4D97-AF65-F5344CB8AC3E}">
        <p14:creationId xmlns:p14="http://schemas.microsoft.com/office/powerpoint/2010/main" val="3798575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10" y="1446078"/>
            <a:ext cx="8151539" cy="270300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50710" y="799400"/>
            <a:ext cx="77977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Modeling</a:t>
            </a:r>
            <a:endParaRPr lang="en-US" altLang="ko-KR" sz="25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01" y="3700790"/>
            <a:ext cx="6450315" cy="25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96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0710" y="799400"/>
            <a:ext cx="77977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Modeling</a:t>
            </a:r>
            <a:endParaRPr lang="en-US" altLang="ko-KR" sz="25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4" r="17404" b="48026"/>
          <a:stretch/>
        </p:blipFill>
        <p:spPr>
          <a:xfrm>
            <a:off x="863588" y="1510045"/>
            <a:ext cx="3780421" cy="35643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8" t="52100" r="23796"/>
          <a:stretch/>
        </p:blipFill>
        <p:spPr>
          <a:xfrm>
            <a:off x="5004048" y="1520788"/>
            <a:ext cx="2988332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9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0710" y="799400"/>
            <a:ext cx="77977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Training</a:t>
            </a:r>
            <a:endParaRPr lang="en-US" altLang="ko-KR" sz="25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60" y="1473566"/>
            <a:ext cx="7544853" cy="6763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41" y="2528900"/>
            <a:ext cx="7468642" cy="12003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66" y="4516128"/>
            <a:ext cx="7325747" cy="15051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A53CD6-F555-F64E-8874-07DB6E351D6B}"/>
              </a:ext>
            </a:extLst>
          </p:cNvPr>
          <p:cNvSpPr/>
          <p:nvPr/>
        </p:nvSpPr>
        <p:spPr>
          <a:xfrm>
            <a:off x="4704495" y="3785017"/>
            <a:ext cx="226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333333"/>
                </a:solidFill>
                <a:latin typeface="Spoqa Han Sans"/>
              </a:rPr>
              <a:t>.</a:t>
            </a:r>
          </a:p>
          <a:p>
            <a:r>
              <a:rPr lang="en-US" altLang="ko-KR" sz="1200" b="1" dirty="0">
                <a:solidFill>
                  <a:srgbClr val="333333"/>
                </a:solidFill>
                <a:latin typeface="Spoqa Han Sans"/>
              </a:rPr>
              <a:t>.</a:t>
            </a:r>
          </a:p>
          <a:p>
            <a:r>
              <a:rPr lang="en-US" altLang="ko-KR" sz="1200" b="1" dirty="0">
                <a:solidFill>
                  <a:srgbClr val="333333"/>
                </a:solidFill>
                <a:latin typeface="Spoqa Han Sans"/>
              </a:rPr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96425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0710" y="799400"/>
            <a:ext cx="77977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Using CNN </a:t>
            </a:r>
            <a:endParaRPr lang="en-US" altLang="ko-KR" sz="25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41" y="1318663"/>
            <a:ext cx="4363059" cy="10955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10" y="2888940"/>
            <a:ext cx="7078063" cy="33246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5809FA-BD33-6041-857A-E7C85CE40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1376772"/>
            <a:ext cx="3534418" cy="4699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528FC37-4FEC-DB4A-995F-EB7CF32D1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4" y="2005856"/>
            <a:ext cx="2171700" cy="24130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3707904" y="2126506"/>
            <a:ext cx="781837" cy="120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29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1175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4182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0710" y="764704"/>
            <a:ext cx="77977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Test</a:t>
            </a:r>
            <a:endParaRPr lang="en-US" altLang="ko-KR" sz="25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2" y="1304764"/>
            <a:ext cx="7344800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71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50710" y="799400"/>
            <a:ext cx="779775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 b="1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Code</a:t>
            </a:r>
            <a:endParaRPr lang="en-US" altLang="ko-KR" sz="2500" b="1" dirty="0" smtClean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39005" y="1528243"/>
            <a:ext cx="4335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https://220.120.254.140/kebee/chapter4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0384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07EE4-32B5-3747-8894-D7C530D8525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A0E3-71B4-554B-92D6-A986A3879AE9}"/>
              </a:ext>
            </a:extLst>
          </p:cNvPr>
          <p:cNvSpPr txBox="1"/>
          <p:nvPr/>
        </p:nvSpPr>
        <p:spPr>
          <a:xfrm>
            <a:off x="957874" y="864659"/>
            <a:ext cx="7668852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KNN(K-Nearest Neighbor)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ko-KR" altLang="en-US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B09CDA-79F5-C144-AA52-FCA4BA11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99" y="1421912"/>
            <a:ext cx="4467195" cy="30232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929B51B-E5CA-D546-B4BE-F45517C2B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600" y="3753036"/>
            <a:ext cx="4080254" cy="29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26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07EE4-32B5-3747-8894-D7C530D8525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A0E3-71B4-554B-92D6-A986A3879AE9}"/>
              </a:ext>
            </a:extLst>
          </p:cNvPr>
          <p:cNvSpPr txBox="1"/>
          <p:nvPr/>
        </p:nvSpPr>
        <p:spPr>
          <a:xfrm>
            <a:off x="957874" y="864659"/>
            <a:ext cx="7668852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KNN(K-Nearest Neighbor)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ko-KR" altLang="en-US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70AAE09-782A-CF4A-BF21-591B3D10B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8"/>
            <a:ext cx="6157451" cy="40946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6346929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07EE4-32B5-3747-8894-D7C530D8525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A0E3-71B4-554B-92D6-A986A3879AE9}"/>
              </a:ext>
            </a:extLst>
          </p:cNvPr>
          <p:cNvSpPr txBox="1"/>
          <p:nvPr/>
        </p:nvSpPr>
        <p:spPr>
          <a:xfrm>
            <a:off x="957874" y="864659"/>
            <a:ext cx="7668852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Dataset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pPr lvl="0">
              <a:defRPr lang="ko-KR" altLang="en-US"/>
            </a:pPr>
            <a:r>
              <a:rPr lang="ko-KR" altLang="en-US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4BC26B-347F-874A-A4E0-9E1A36D8D3FF}"/>
              </a:ext>
            </a:extLst>
          </p:cNvPr>
          <p:cNvSpPr/>
          <p:nvPr/>
        </p:nvSpPr>
        <p:spPr>
          <a:xfrm>
            <a:off x="1079612" y="1700808"/>
            <a:ext cx="675486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Iris</a:t>
            </a:r>
            <a:r>
              <a:rPr lang="ko-KR" altLang="en-US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</a:t>
            </a:r>
            <a:r>
              <a:rPr lang="en-US" altLang="ko-KR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Dataset : </a:t>
            </a:r>
            <a:r>
              <a:rPr lang="ko-KR" altLang="en-US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붓꽃의 정보들이 담겨있는 </a:t>
            </a:r>
            <a:r>
              <a:rPr lang="en-US" altLang="ko-KR" sz="25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Dataset </a:t>
            </a:r>
            <a:endParaRPr lang="ko-KR" altLang="en-US" sz="25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F19C59-662B-8C49-8B42-F4D5899AC7A8}"/>
              </a:ext>
            </a:extLst>
          </p:cNvPr>
          <p:cNvSpPr/>
          <p:nvPr/>
        </p:nvSpPr>
        <p:spPr>
          <a:xfrm>
            <a:off x="1079612" y="4438853"/>
            <a:ext cx="7547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Class</a:t>
            </a: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: Classification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에서 출력될 수 있는 종류</a:t>
            </a:r>
            <a:endParaRPr lang="en-US" altLang="ko-KR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</a:rPr>
              <a:t>-&gt;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</a:rPr>
              <a:t> </a:t>
            </a: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</a:rPr>
              <a:t>Iris Dataset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</a:rPr>
              <a:t>의 경우 </a:t>
            </a:r>
            <a:r>
              <a:rPr lang="en" altLang="ko-KR" dirty="0" err="1"/>
              <a:t>setosa</a:t>
            </a:r>
            <a:r>
              <a:rPr lang="en" altLang="ko-KR" dirty="0"/>
              <a:t>, versicolor, virginica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종류의 품종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EA5239-07DD-6C44-8998-772E233F1A77}"/>
              </a:ext>
            </a:extLst>
          </p:cNvPr>
          <p:cNvSpPr/>
          <p:nvPr/>
        </p:nvSpPr>
        <p:spPr>
          <a:xfrm>
            <a:off x="1079612" y="5446965"/>
            <a:ext cx="7547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Feature</a:t>
            </a: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 : Data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의 특징</a:t>
            </a:r>
            <a:endParaRPr lang="en-US" altLang="ko-KR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  <a:p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</a:rPr>
              <a:t>-&gt;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</a:rPr>
              <a:t> </a:t>
            </a:r>
            <a:r>
              <a:rPr lang="en-US" altLang="ko-KR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</a:rPr>
              <a:t>Iris Dataset</a:t>
            </a:r>
            <a:r>
              <a:rPr lang="ko-KR" altLang="en-US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</a:rPr>
              <a:t>의 경우 </a:t>
            </a:r>
            <a:r>
              <a:rPr lang="ko-KR" altLang="en-US" dirty="0" err="1"/>
              <a:t>붓꽃줄기의</a:t>
            </a:r>
            <a:r>
              <a:rPr lang="ko-KR" altLang="en-US" dirty="0"/>
              <a:t> 넓이</a:t>
            </a:r>
            <a:r>
              <a:rPr lang="en-US" altLang="ko-KR" dirty="0"/>
              <a:t>,</a:t>
            </a:r>
            <a:r>
              <a:rPr lang="ko-KR" altLang="en-US" dirty="0"/>
              <a:t> 길이</a:t>
            </a:r>
            <a:r>
              <a:rPr lang="en-US" altLang="ko-KR" dirty="0"/>
              <a:t>,</a:t>
            </a:r>
            <a:r>
              <a:rPr lang="ko-KR" altLang="en-US" dirty="0"/>
              <a:t> 붓꽃 잎의 넓이 길이 총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F7EDBC-C7B5-5C4D-B52F-ED7C0ED46F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8" y="2223143"/>
            <a:ext cx="5416528" cy="203481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3885620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07EE4-32B5-3747-8894-D7C530D8525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A0E3-71B4-554B-92D6-A986A3879AE9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Data Load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6ED745-9105-DB4A-A1DB-3FC85333F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85" y="1510045"/>
            <a:ext cx="5250149" cy="290179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5293C4-4876-FB43-9D59-8507DF3C1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26" y="4373404"/>
            <a:ext cx="3632940" cy="15038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223112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Yoon 윤고딕 520_TT"/>
                <a:ea typeface="Yoon 윤고딕 520_TT"/>
              </a:rPr>
              <a:t>01</a:t>
            </a:r>
            <a:endParaRPr lang="en-US" altLang="ko-KR" sz="1600"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07EE4-32B5-3747-8894-D7C530D85252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Yoon 윤고딕 520_TT"/>
                <a:ea typeface="Yoon 윤고딕 520_TT"/>
              </a:rPr>
              <a:t>03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A0E3-71B4-554B-92D6-A986A3879AE9}"/>
              </a:ext>
            </a:extLst>
          </p:cNvPr>
          <p:cNvSpPr txBox="1"/>
          <p:nvPr/>
        </p:nvSpPr>
        <p:spPr>
          <a:xfrm>
            <a:off x="957874" y="864659"/>
            <a:ext cx="7668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X Y </a:t>
            </a:r>
            <a:r>
              <a:rPr lang="ko-KR" altLang="en-US" sz="3200" b="1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나누기</a:t>
            </a:r>
            <a:endParaRPr lang="en-US" altLang="ko-KR" sz="2500" b="1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71DD34-1B50-DD4D-A5BC-778A6FB53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2" y="1678763"/>
            <a:ext cx="4328723" cy="431457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63588" y="132891"/>
            <a:ext cx="1260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KNN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6578" y="132891"/>
            <a:ext cx="17013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DNN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81301" y="138480"/>
            <a:ext cx="2462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400" dirty="0" smtClean="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Yoon 윤고딕 520_TT"/>
                <a:ea typeface="Yoon 윤고딕 520_TT"/>
              </a:rPr>
              <a:t>CNN</a:t>
            </a:r>
            <a:endParaRPr lang="ko-KR" altLang="en-US" sz="1400" dirty="0">
              <a:ln w="9525"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Yoon 윤고딕 520_TT"/>
              <a:ea typeface="Yoon 윤고딕 520_TT"/>
            </a:endParaRPr>
          </a:p>
        </p:txBody>
      </p:sp>
    </p:spTree>
    <p:extLst>
      <p:ext uri="{BB962C8B-B14F-4D97-AF65-F5344CB8AC3E}">
        <p14:creationId xmlns:p14="http://schemas.microsoft.com/office/powerpoint/2010/main" val="1354677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2300</Words>
  <Application>Microsoft Office PowerPoint</Application>
  <PresentationFormat>화면 슬라이드 쇼(4:3)</PresentationFormat>
  <Paragraphs>620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Yoon 윤고딕 520_TT</vt:lpstr>
      <vt:lpstr>Apple SD Gothic Neo</vt:lpstr>
      <vt:lpstr>Spoqa Han Sans</vt:lpstr>
      <vt:lpstr>함초롬돋움</vt:lpstr>
      <vt:lpstr>맑은 고딕</vt:lpstr>
      <vt:lpstr>Arial</vt:lpstr>
      <vt:lpstr>STIXGeneral-Italic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Hewlett-Packard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ss sss</cp:lastModifiedBy>
  <cp:revision>216</cp:revision>
  <dcterms:created xsi:type="dcterms:W3CDTF">2013-09-05T09:43:46Z</dcterms:created>
  <dcterms:modified xsi:type="dcterms:W3CDTF">2020-07-06T06:15:33Z</dcterms:modified>
</cp:coreProperties>
</file>